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57" r:id="rId4"/>
    <p:sldId id="258" r:id="rId5"/>
    <p:sldId id="283" r:id="rId6"/>
    <p:sldId id="286" r:id="rId7"/>
    <p:sldId id="259" r:id="rId8"/>
    <p:sldId id="260" r:id="rId9"/>
    <p:sldId id="261" r:id="rId10"/>
    <p:sldId id="287" r:id="rId11"/>
    <p:sldId id="288" r:id="rId12"/>
    <p:sldId id="289" r:id="rId13"/>
    <p:sldId id="290" r:id="rId14"/>
    <p:sldId id="291" r:id="rId15"/>
    <p:sldId id="264" r:id="rId16"/>
    <p:sldId id="265" r:id="rId17"/>
    <p:sldId id="266" r:id="rId18"/>
    <p:sldId id="268" r:id="rId19"/>
    <p:sldId id="293" r:id="rId20"/>
    <p:sldId id="278" r:id="rId21"/>
    <p:sldId id="270" r:id="rId22"/>
    <p:sldId id="271" r:id="rId23"/>
    <p:sldId id="272" r:id="rId24"/>
    <p:sldId id="279" r:id="rId25"/>
    <p:sldId id="280" r:id="rId26"/>
    <p:sldId id="273" r:id="rId27"/>
    <p:sldId id="274" r:id="rId28"/>
    <p:sldId id="294" r:id="rId29"/>
    <p:sldId id="295" r:id="rId30"/>
    <p:sldId id="275" r:id="rId32"/>
    <p:sldId id="276" r:id="rId33"/>
    <p:sldId id="282" r:id="rId34"/>
    <p:sldId id="277" r:id="rId35"/>
    <p:sldId id="284" r:id="rId36"/>
    <p:sldId id="296"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72"/>
    <p:restoredTop sz="94637"/>
  </p:normalViewPr>
  <p:slideViewPr>
    <p:cSldViewPr snapToGrid="0">
      <p:cViewPr varScale="1">
        <p:scale>
          <a:sx n="108" d="100"/>
          <a:sy n="108" d="100"/>
        </p:scale>
        <p:origin x="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1198 160,'46'0,"-5"0,-18 0,-6 0,-1 0,0 0,1 0,0 0,4 0,-9 0,9 0,-9 0,9 0,-10 0,11 0,-11 0,11 0,-11 0,9 0,-3 0,0 0,8 0,-12 0,7 0,-4 0,-4 0,14 0,-14 0,9 0,-7 0,-2 0,8 0,-4 0,1 0,3 0,-8 0,14 0,-13 0,12 0,-13 0,9 0,-9 0,9 0,-9 0,8 0,-4 0,0 0,2 4,-3-3,0 4,3-5,-2 0,0 0,3 0,-8 0,9 0,-5 0,-75 0,27 0,-20-4,-4 1,0 1,-5-4,-1 6,7-6,-7 4,9-4,-29-1,29 5,0-6,-1 1,-17 5,-15-6,6 2,7 4,-11-11,0 11,-7-12,16 12,2-11,2 11,16-10,-7 11,16-5,3 0,6 5,7-5,2 6,12-4,-9 2,13-2,-7 4,65-5,-27 4,52-4,-45 5,10 0,-4 0,0 0,4 0,-10 0,4 5,0-3,-5 3,5 0,-6-4,6 10,-5-10,5 4,-12 0,5-4,-5 4,5 0,1-4,-6 4,4 0,-3-4,4 4,1 0,-1-3,1 8,0-9,6 4,-10-1,8-2,-10 2,1 1,3-4,-10 3,15-4,-13 5,13-4,-15 4,11-5,-5 0,5 0,1 0,0 0,-6 0,4 0,-4 0,6 0,-1 0,1 0,0 0,-1 0,1 0,0 0,-1 0,7 0,2 0,0 0,4 0,-10 0,10 0,-11 0,12 0,-12 0,0 0,-3 0,-9 0,8 0,-78 0,18 0,-10 0,-5 0,-19 0,-8 0,-3 0,-1 0,4 0,8 0,1 0,-20 0,5 0,36 0,-1 0,-5 0,0 0,-4 0,2 0,4 0,-1 0,-5 0,0 0,-36 0,-1 0,6 0,36 0,10 0,23 0,17 0,61 0,-12 0,54 0,-32 0,-12 0,1 0,37 0,-27 3,1 1,-4 0,-1 2,7 2,0 1,6 0,0 0,0 0,0 0,7 0,-2 0,-19 0,-1-1,18 1,-1 0,-23-1,-1 0,9 0,1 0,35 8,-3 0,-25-2,5 0,-18-6,-7-2,-9-1,-2-4,-18 4,10-5,-16 5,4-4,-90 3,16-4,-5 0,-6 0,12 0,-2 0,-28 0,-4 0,14 0,-3 0,3 0,-6 0,3 0,-17 0,0 0,24 1,-2 0,3-3,-14-4,4-2,-2 4,3-3,19-8,3-2,-3 3,2 2,4-1,5 0,-16-9,13 9,24 1,6 0,12 2,8 0</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0,'93'0,"-42"0,1 0,6 0,3 0,17 0,2 0,0 0,3 0,15 0,2 0,-6 0,0 0,3 0,-5 0,-25 0,-2 0,11 0,-5 0,1 0,-15 0,0 0,10 0,-2 0,-21 0,-13 0,-7 0,-3 0,-10 0,5 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1,'92'0,"1"0,-35 0,1 0,1 0,2 0,15 0,2 0,-5 0,-2 0,-12 0,-3 0,0 0,-2 0,32 0,-8 0,12 0,-35 0,6 0,-15 0,-9 0,-2 0,-5 0,6 0,-6 0,-8 0,-2 0,-9 0,8 0,-4 0</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1,'58'0,"0"0,36 0,-21 0,4 0,-2 0,-2 0,-5 0,3 0,18 0,1 0,-21 0,-3 0,-3 0,-1 0,-4 0,-2 0,29 0,-33 0,1 0,34 0,6 0,-35 0,2 0,-21 0,0 0,-10 0,-7 0,-5 0,-1 0,-6 0</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1198 160,'46'0,"-5"0,-18 0,-6 0,-1 0,0 0,1 0,0 0,4 0,-9 0,9 0,-9 0,9 0,-10 0,11 0,-11 0,11 0,-11 0,9 0,-3 0,0 0,8 0,-12 0,7 0,-4 0,-4 0,14 0,-14 0,9 0,-7 0,-2 0,8 0,-4 0,1 0,3 0,-8 0,14 0,-13 0,12 0,-13 0,9 0,-9 0,9 0,-9 0,8 0,-4 0,0 0,2 4,-3-3,0 4,3-5,-2 0,0 0,3 0,-8 0,9 0,-5 0,-75 0,27 0,-20-4,-4 1,0 1,-5-4,-1 6,7-6,-7 4,9-4,-29-1,29 5,0-6,-1 1,-17 5,-15-6,6 2,7 4,-11-11,0 11,-7-12,16 12,2-11,2 11,16-10,-7 11,16-5,3 0,6 5,7-5,2 6,12-4,-9 2,13-2,-7 4,65-5,-27 4,52-4,-45 5,10 0,-4 0,0 0,4 0,-10 0,4 5,0-3,-5 3,5 0,-6-4,6 10,-5-10,5 4,-12 0,5-4,-5 4,5 0,1-4,-6 4,4 0,-3-4,4 4,1 0,-1-3,1 8,0-9,6 4,-10-1,8-2,-10 2,1 1,3-4,-10 3,15-4,-13 5,13-4,-15 4,11-5,-5 0,5 0,1 0,0 0,-6 0,4 0,-4 0,6 0,-1 0,1 0,0 0,-1 0,1 0,0 0,-1 0,7 0,2 0,0 0,4 0,-10 0,10 0,-11 0,12 0,-12 0,0 0,-3 0,-9 0,8 0,-78 0,18 0,-10 0,-5 0,-19 0,-8 0,-3 0,-1 0,4 0,8 0,1 0,-20 0,5 0,36 0,-1 0,-5 0,0 0,-4 0,2 0,4 0,-1 0,-5 0,0 0,-36 0,-1 0,6 0,36 0,10 0,23 0,17 0,61 0,-12 0,54 0,-32 0,-12 0,1 0,37 0,-27 3,1 1,-4 0,-1 2,7 2,0 1,6 0,0 0,0 0,0 0,7 0,-2 0,-19 0,-1-1,18 1,-1 0,-23-1,-1 0,9 0,1 0,35 8,-3 0,-25-2,5 0,-18-6,-7-2,-9-1,-2-4,-18 4,10-5,-16 5,4-4,-90 3,16-4,-5 0,-6 0,12 0,-2 0,-28 0,-4 0,14 0,-3 0,3 0,-6 0,3 0,-17 0,0 0,24 1,-2 0,3-3,-14-4,4-2,-2 4,3-3,19-8,3-2,-3 3,2 2,4-1,5 0,-16-9,13 9,24 1,6 0,12 2,8 0</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1,'60'0,"16"0,0 0,-24 0,1 0,0 0,2 0,3 0,2 0,-2 0,2 0,4 0,1 0,-3 0,-3 0,34 0,6 0,-48 0,21 0,-25 0,-3 0,-19 0,-2 0,-8 0,-3 0,7 0,-4 0</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0,'60'0,"0"0,9 0,-1 0,-7 0,0 0,10 0,2 0,4 0,2 0,0 0,1 0,12 0,1 0,-10 0,-3 0,-14 0,-3 0,-5 0,-4 0,23 0,8 0,-11 0,-26 0,-5 0,-24 0,3 0,-11 0,-1 0</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1,'79'0,"1"0,0 0,2 0,18 0,0 0,-23 0,0 0,-9 0,2 0,-1 0,21 0,-1 0,-22 0,2 0,0 0,5 0,0 0,-6 0,2 0,-4 0,12 0,-7 0,-2 0,-17 0,-1 0,8 0,4 0,-26 0,0 0,-11 0,-4 0,-12 0,5 0,1 0,4 0</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0"/>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1,'56'0,"-1"0,2 0,-1 0,29 0,-28 0,2 0,41 0,-37 0,1 0,-9 0,-3 0,30 0,17 0,-30 0,16 0,-11 0,-3 0,-22 0,4 0,-22 0,4 0,-16 0,9 0,-17 0,5 0,3 0,2 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1"/>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1,'60'0,"0"0,3 0,-1 0,-2 0,2 0,19 0,2 0,-13 0,1 0,20 0,3 0,-13 0,-3 0,-15 0,-1 0,1 0,-2 0,27 0,-36 0,0 0,25 0,-5 0,-25 0,-9 0,-9 0,-12 0,-1 0,-1 0,0 0,6 0</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2"/>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1,'78'0,"-1"0,16 0,-6 0,-34 0,-1 0,43 0,-26 0,9 0,-20 0,15 0,-9 0,-9 0,-2 0,-21 0,11 0,-18 0,-2 0,-7 0,-1 0,0 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1,'60'0,"16"0,0 0,-24 0,1 0,0 0,2 0,3 0,2 0,-2 0,2 0,4 0,1 0,-3 0,-3 0,34 0,6 0,-48 0,21 0,-25 0,-3 0,-19 0,-2 0,-8 0,-3 0,7 0,-4 0</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4"/>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1,'86'0,"1"0,-47 0,14 0,0 0,9 0,1 0,1 0,-2 0,-9 0,0 0,8 0,-5 0,5 0,1 0,-7 0,15 0,-6 0,0 0,6 0,13 0,-14 0,21 0,-26 0,8 0,0 0,-8 0,-3 0,-8 0,-14 5,4-4,-20 4,-1-5,-1 0,-11 5,10-4,-9 4,9-5,-9 0,8 0,-4 0</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5"/>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1,'73'0,"10"0,2 0,9 0,0 0,-31 0,23 0,-33 0,39 0,-25 0,23 0,-23 0,16 0,-10 0,0 0,-8 0,-2 0,-9 0,-8 0,-7 0,-10 0,-12 0,-1 0,-2 0,2 0</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0,'93'0,"-42"0,1 0,6 0,3 0,17 0,2 0,0 0,3 0,15 0,2 0,-6 0,0 0,3 0,-5 0,-25 0,-2 0,11 0,-5 0,1 0,-15 0,0 0,10 0,-2 0,-21 0,-13 0,-7 0,-3 0,-10 0,5 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1,'92'0,"1"0,-35 0,1 0,1 0,2 0,15 0,2 0,-5 0,-2 0,-12 0,-3 0,0 0,-2 0,32 0,-8 0,12 0,-35 0,6 0,-15 0,-9 0,-2 0,-5 0,6 0,-6 0,-8 0,-2 0,-9 0,8 0,-4 0</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1,'58'0,"0"0,36 0,-21 0,4 0,-2 0,-2 0,-5 0,3 0,18 0,1 0,-21 0,-3 0,-3 0,-1 0,-4 0,-2 0,29 0,-33 0,1 0,34 0,6 0,-35 0,2 0,-21 0,0 0,-10 0,-7 0,-5 0,-1 0,-6 0</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1198 160,'46'0,"-5"0,-18 0,-6 0,-1 0,0 0,1 0,0 0,4 0,-9 0,9 0,-9 0,9 0,-10 0,11 0,-11 0,11 0,-11 0,9 0,-3 0,0 0,8 0,-12 0,7 0,-4 0,-4 0,14 0,-14 0,9 0,-7 0,-2 0,8 0,-4 0,1 0,3 0,-8 0,14 0,-13 0,12 0,-13 0,9 0,-9 0,9 0,-9 0,8 0,-4 0,0 0,2 4,-3-3,0 4,3-5,-2 0,0 0,3 0,-8 0,9 0,-5 0,-75 0,27 0,-20-4,-4 1,0 1,-5-4,-1 6,7-6,-7 4,9-4,-29-1,29 5,0-6,-1 1,-17 5,-15-6,6 2,7 4,-11-11,0 11,-7-12,16 12,2-11,2 11,16-10,-7 11,16-5,3 0,6 5,7-5,2 6,12-4,-9 2,13-2,-7 4,65-5,-27 4,52-4,-45 5,10 0,-4 0,0 0,4 0,-10 0,4 5,0-3,-5 3,5 0,-6-4,6 10,-5-10,5 4,-12 0,5-4,-5 4,5 0,1-4,-6 4,4 0,-3-4,4 4,1 0,-1-3,1 8,0-9,6 4,-10-1,8-2,-10 2,1 1,3-4,-10 3,15-4,-13 5,13-4,-15 4,11-5,-5 0,5 0,1 0,0 0,-6 0,4 0,-4 0,6 0,-1 0,1 0,0 0,-1 0,1 0,0 0,-1 0,7 0,2 0,0 0,4 0,-10 0,10 0,-11 0,12 0,-12 0,0 0,-3 0,-9 0,8 0,-78 0,18 0,-10 0,-5 0,-19 0,-8 0,-3 0,-1 0,4 0,8 0,1 0,-20 0,5 0,36 0,-1 0,-5 0,0 0,-4 0,2 0,4 0,-1 0,-5 0,0 0,-36 0,-1 0,6 0,36 0,10 0,23 0,17 0,61 0,-12 0,54 0,-32 0,-12 0,1 0,37 0,-27 3,1 1,-4 0,-1 2,7 2,0 1,6 0,0 0,0 0,0 0,7 0,-2 0,-19 0,-1-1,18 1,-1 0,-23-1,-1 0,9 0,1 0,35 8,-3 0,-25-2,5 0,-18-6,-7-2,-9-1,-2-4,-18 4,10-5,-16 5,4-4,-90 3,16-4,-5 0,-6 0,12 0,-2 0,-28 0,-4 0,14 0,-3 0,3 0,-6 0,3 0,-17 0,0 0,24 1,-2 0,3-3,-14-4,4-2,-2 4,3-3,19-8,3-2,-3 3,2 2,4-1,5 0,-16-9,13 9,24 1,6 0,12 2,8 0</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1,'60'0,"16"0,0 0,-24 0,1 0,0 0,2 0,3 0,2 0,-2 0,2 0,4 0,1 0,-3 0,-3 0,34 0,6 0,-48 0,21 0,-25 0,-3 0,-19 0,-2 0,-8 0,-3 0,7 0,-4 0</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0,'60'0,"0"0,9 0,-1 0,-7 0,0 0,10 0,2 0,4 0,2 0,0 0,1 0,12 0,1 0,-10 0,-3 0,-14 0,-3 0,-5 0,-4 0,23 0,8 0,-11 0,-26 0,-5 0,-24 0,3 0,-11 0,-1 0</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1,'79'0,"1"0,0 0,2 0,18 0,0 0,-23 0,0 0,-9 0,2 0,-1 0,21 0,-1 0,-22 0,2 0,0 0,5 0,0 0,-6 0,2 0,-4 0,12 0,-7 0,-2 0,-17 0,-1 0,8 0,4 0,-26 0,0 0,-11 0,-4 0,-12 0,5 0,1 0,4 0</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0"/>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1,'56'0,"-1"0,2 0,-1 0,29 0,-28 0,2 0,41 0,-37 0,1 0,-9 0,-3 0,30 0,17 0,-30 0,16 0,-11 0,-3 0,-22 0,4 0,-22 0,4 0,-16 0,9 0,-17 0,5 0,3 0,2 0</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0,'60'0,"0"0,9 0,-1 0,-7 0,0 0,10 0,2 0,4 0,2 0,0 0,1 0,12 0,1 0,-10 0,-3 0,-14 0,-3 0,-5 0,-4 0,23 0,8 0,-11 0,-26 0,-5 0,-24 0,3 0,-11 0,-1 0</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1"/>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1,'60'0,"0"0,3 0,-1 0,-2 0,2 0,19 0,2 0,-13 0,1 0,20 0,3 0,-13 0,-3 0,-15 0,-1 0,1 0,-2 0,27 0,-36 0,0 0,25 0,-5 0,-25 0,-9 0,-9 0,-12 0,-1 0,-1 0,0 0,6 0</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2"/>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1,'78'0,"-1"0,16 0,-6 0,-34 0,-1 0,43 0,-26 0,9 0,-20 0,15 0,-9 0,-9 0,-2 0,-21 0,11 0,-18 0,-2 0,-7 0,-1 0,0 0</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4"/>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1,'86'0,"1"0,-47 0,14 0,0 0,9 0,1 0,1 0,-2 0,-9 0,0 0,8 0,-5 0,5 0,1 0,-7 0,15 0,-6 0,0 0,6 0,13 0,-14 0,21 0,-26 0,8 0,0 0,-8 0,-3 0,-8 0,-14 5,4-4,-20 4,-1-5,-1 0,-11 5,10-4,-9 4,9-5,-9 0,8 0,-4 0</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5"/>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1,'73'0,"10"0,2 0,9 0,0 0,-31 0,23 0,-33 0,39 0,-25 0,23 0,-23 0,16 0,-10 0,0 0,-8 0,-2 0,-9 0,-8 0,-7 0,-10 0,-12 0,-1 0,-2 0,2 0</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6"/>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0,'93'0,"-42"0,1 0,6 0,3 0,17 0,2 0,0 0,3 0,15 0,2 0,-6 0,0 0,3 0,-5 0,-25 0,-2 0,11 0,-5 0,1 0,-15 0,0 0,10 0,-2 0,-21 0,-13 0,-7 0,-3 0,-10 0,5 0</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7"/>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1,'92'0,"1"0,-35 0,1 0,1 0,2 0,15 0,2 0,-5 0,-2 0,-12 0,-3 0,0 0,-2 0,32 0,-8 0,12 0,-35 0,6 0,-15 0,-9 0,-2 0,-5 0,6 0,-6 0,-8 0,-2 0,-9 0,8 0,-4 0</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1,'58'0,"0"0,36 0,-21 0,4 0,-2 0,-2 0,-5 0,3 0,18 0,1 0,-21 0,-3 0,-3 0,-1 0,-4 0,-2 0,29 0,-33 0,1 0,34 0,6 0,-35 0,2 0,-21 0,0 0,-10 0,-7 0,-5 0,-1 0,-6 0</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08"/>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1,'79'0,"1"0,0 0,2 0,18 0,0 0,-23 0,0 0,-9 0,2 0,-1 0,21 0,-1 0,-22 0,2 0,0 0,5 0,0 0,-6 0,2 0,-4 0,12 0,-7 0,-2 0,-17 0,-1 0,8 0,4 0,-26 0,0 0,-11 0,-4 0,-12 0,5 0,1 0,4 0</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0"/>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1,'56'0,"-1"0,2 0,-1 0,29 0,-28 0,2 0,41 0,-37 0,1 0,-9 0,-3 0,30 0,17 0,-30 0,16 0,-11 0,-3 0,-22 0,4 0,-22 0,4 0,-16 0,9 0,-17 0,5 0,3 0,2 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1"/>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1,'60'0,"0"0,3 0,-1 0,-2 0,2 0,19 0,2 0,-13 0,1 0,20 0,3 0,-13 0,-3 0,-15 0,-1 0,1 0,-2 0,27 0,-36 0,0 0,25 0,-5 0,-25 0,-9 0,-9 0,-12 0,-1 0,-1 0,0 0,6 0</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2"/>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1,'78'0,"-1"0,16 0,-6 0,-34 0,-1 0,43 0,-26 0,9 0,-20 0,15 0,-9 0,-9 0,-2 0,-21 0,11 0,-18 0,-2 0,-7 0,-1 0,0 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4"/>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1 1,'86'0,"1"0,-47 0,14 0,0 0,9 0,1 0,1 0,-2 0,-9 0,0 0,8 0,-5 0,5 0,1 0,-7 0,15 0,-6 0,0 0,6 0,13 0,-14 0,21 0,-26 0,8 0,0 0,-8 0,-3 0,-8 0,-14 5,4-4,-20 4,-1-5,-1 0,-11 5,10-4,-9 4,9-5,-9 0,8 0,-4 0</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04-26T14:05:15"/>
    </inkml:context>
    <inkml:brush xml:id="br0">
      <inkml:brushProperty name="width" value="0.3" units="cm"/>
      <inkml:brushProperty name="height" value="0.6" units="cm"/>
      <inkml:brushProperty name="color" value="#fffeff"/>
      <inkml:brushProperty name="tip" value="rectangle"/>
      <inkml:brushProperty name="rasterOp" value="maskPen"/>
    </inkml:brush>
  </inkml:definitions>
  <inkml:trace contextRef="#ctx0" brushRef="#br0">0 1,'73'0,"10"0,2 0,9 0,0 0,-31 0,23 0,-33 0,39 0,-25 0,23 0,-23 0,16 0,-10 0,0 0,-8 0,-2 0,-9 0,-8 0,-7 0,-10 0,-12 0,-1 0,-2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0D65B8-7799-5E4F-9ECD-4EE4D271A1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3742A-987E-EE41-BBA6-64DD09D355D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D53742A-987E-EE41-BBA6-64DD09D355D7}"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BF65687E-2DE4-4613-9D01-C68BF34460C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0F251BD-6222-4066-B7FD-C44F9B561DC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5687E-2DE4-4613-9D01-C68BF34460CE}"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251BD-6222-4066-B7FD-C44F9B561DC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6.png"/><Relationship Id="rId7" Type="http://schemas.openxmlformats.org/officeDocument/2006/relationships/customXml" Target="../ink/ink3.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 Id="rId3" Type="http://schemas.openxmlformats.org/officeDocument/2006/relationships/customXml" Target="../ink/ink1.xml"/><Relationship Id="rId26" Type="http://schemas.openxmlformats.org/officeDocument/2006/relationships/slideLayout" Target="../slideLayouts/slideLayout1.xml"/><Relationship Id="rId25" Type="http://schemas.openxmlformats.org/officeDocument/2006/relationships/image" Target="../media/image24.png"/><Relationship Id="rId24" Type="http://schemas.openxmlformats.org/officeDocument/2006/relationships/customXml" Target="../ink/ink12.xml"/><Relationship Id="rId23" Type="http://schemas.openxmlformats.org/officeDocument/2006/relationships/image" Target="../media/image23.png"/><Relationship Id="rId22" Type="http://schemas.openxmlformats.org/officeDocument/2006/relationships/customXml" Target="../ink/ink11.xml"/><Relationship Id="rId21" Type="http://schemas.openxmlformats.org/officeDocument/2006/relationships/image" Target="../media/image22.png"/><Relationship Id="rId20" Type="http://schemas.openxmlformats.org/officeDocument/2006/relationships/customXml" Target="../ink/ink10.xml"/><Relationship Id="rId2" Type="http://schemas.openxmlformats.org/officeDocument/2006/relationships/image" Target="../media/image13.png"/><Relationship Id="rId19" Type="http://schemas.openxmlformats.org/officeDocument/2006/relationships/customXml" Target="../ink/ink9.xml"/><Relationship Id="rId18" Type="http://schemas.openxmlformats.org/officeDocument/2006/relationships/image" Target="../media/image21.png"/><Relationship Id="rId17" Type="http://schemas.openxmlformats.org/officeDocument/2006/relationships/customXml" Target="../ink/ink8.xml"/><Relationship Id="rId16" Type="http://schemas.openxmlformats.org/officeDocument/2006/relationships/image" Target="../media/image20.png"/><Relationship Id="rId15" Type="http://schemas.openxmlformats.org/officeDocument/2006/relationships/customXml" Target="../ink/ink7.xml"/><Relationship Id="rId14" Type="http://schemas.openxmlformats.org/officeDocument/2006/relationships/image" Target="../media/image19.png"/><Relationship Id="rId13" Type="http://schemas.openxmlformats.org/officeDocument/2006/relationships/customXml" Target="../ink/ink6.xml"/><Relationship Id="rId12" Type="http://schemas.openxmlformats.org/officeDocument/2006/relationships/image" Target="../media/image18.png"/><Relationship Id="rId11" Type="http://schemas.openxmlformats.org/officeDocument/2006/relationships/customXml" Target="../ink/ink5.xml"/><Relationship Id="rId10" Type="http://schemas.openxmlformats.org/officeDocument/2006/relationships/image" Target="../media/image17.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16.xml"/><Relationship Id="rId7" Type="http://schemas.openxmlformats.org/officeDocument/2006/relationships/image" Target="../media/image16.png"/><Relationship Id="rId6" Type="http://schemas.openxmlformats.org/officeDocument/2006/relationships/customXml" Target="../ink/ink15.xml"/><Relationship Id="rId5" Type="http://schemas.openxmlformats.org/officeDocument/2006/relationships/image" Target="../media/image15.png"/><Relationship Id="rId4" Type="http://schemas.openxmlformats.org/officeDocument/2006/relationships/customXml" Target="../ink/ink14.xml"/><Relationship Id="rId3" Type="http://schemas.openxmlformats.org/officeDocument/2006/relationships/image" Target="../media/image14.png"/><Relationship Id="rId26" Type="http://schemas.openxmlformats.org/officeDocument/2006/relationships/slideLayout" Target="../slideLayouts/slideLayout1.xml"/><Relationship Id="rId25" Type="http://schemas.openxmlformats.org/officeDocument/2006/relationships/image" Target="../media/image33.png"/><Relationship Id="rId24" Type="http://schemas.openxmlformats.org/officeDocument/2006/relationships/image" Target="../media/image24.png"/><Relationship Id="rId23" Type="http://schemas.openxmlformats.org/officeDocument/2006/relationships/customXml" Target="../ink/ink24.xml"/><Relationship Id="rId22" Type="http://schemas.openxmlformats.org/officeDocument/2006/relationships/image" Target="../media/image23.png"/><Relationship Id="rId21" Type="http://schemas.openxmlformats.org/officeDocument/2006/relationships/customXml" Target="../ink/ink23.xml"/><Relationship Id="rId20" Type="http://schemas.openxmlformats.org/officeDocument/2006/relationships/image" Target="../media/image22.png"/><Relationship Id="rId2" Type="http://schemas.openxmlformats.org/officeDocument/2006/relationships/customXml" Target="../ink/ink13.xml"/><Relationship Id="rId19" Type="http://schemas.openxmlformats.org/officeDocument/2006/relationships/customXml" Target="../ink/ink22.xml"/><Relationship Id="rId18" Type="http://schemas.openxmlformats.org/officeDocument/2006/relationships/customXml" Target="../ink/ink21.xml"/><Relationship Id="rId17" Type="http://schemas.openxmlformats.org/officeDocument/2006/relationships/image" Target="../media/image21.png"/><Relationship Id="rId16" Type="http://schemas.openxmlformats.org/officeDocument/2006/relationships/customXml" Target="../ink/ink20.xml"/><Relationship Id="rId15" Type="http://schemas.openxmlformats.org/officeDocument/2006/relationships/image" Target="../media/image20.png"/><Relationship Id="rId14" Type="http://schemas.openxmlformats.org/officeDocument/2006/relationships/customXml" Target="../ink/ink19.xml"/><Relationship Id="rId13" Type="http://schemas.openxmlformats.org/officeDocument/2006/relationships/image" Target="../media/image19.png"/><Relationship Id="rId12" Type="http://schemas.openxmlformats.org/officeDocument/2006/relationships/customXml" Target="../ink/ink18.xml"/><Relationship Id="rId11" Type="http://schemas.openxmlformats.org/officeDocument/2006/relationships/image" Target="../media/image18.png"/><Relationship Id="rId10" Type="http://schemas.openxmlformats.org/officeDocument/2006/relationships/customXml" Target="../ink/ink17.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28.xml"/><Relationship Id="rId7" Type="http://schemas.openxmlformats.org/officeDocument/2006/relationships/image" Target="../media/image16.png"/><Relationship Id="rId6" Type="http://schemas.openxmlformats.org/officeDocument/2006/relationships/customXml" Target="../ink/ink27.xml"/><Relationship Id="rId5" Type="http://schemas.openxmlformats.org/officeDocument/2006/relationships/image" Target="../media/image15.png"/><Relationship Id="rId4" Type="http://schemas.openxmlformats.org/officeDocument/2006/relationships/customXml" Target="../ink/ink26.xml"/><Relationship Id="rId3" Type="http://schemas.openxmlformats.org/officeDocument/2006/relationships/image" Target="../media/image14.png"/><Relationship Id="rId27" Type="http://schemas.openxmlformats.org/officeDocument/2006/relationships/notesSlide" Target="../notesSlides/notesSlide1.xml"/><Relationship Id="rId26" Type="http://schemas.openxmlformats.org/officeDocument/2006/relationships/slideLayout" Target="../slideLayouts/slideLayout1.xml"/><Relationship Id="rId25" Type="http://schemas.openxmlformats.org/officeDocument/2006/relationships/image" Target="../media/image34.png"/><Relationship Id="rId24" Type="http://schemas.openxmlformats.org/officeDocument/2006/relationships/image" Target="../media/image24.png"/><Relationship Id="rId23" Type="http://schemas.openxmlformats.org/officeDocument/2006/relationships/customXml" Target="../ink/ink36.xml"/><Relationship Id="rId22" Type="http://schemas.openxmlformats.org/officeDocument/2006/relationships/image" Target="../media/image23.png"/><Relationship Id="rId21" Type="http://schemas.openxmlformats.org/officeDocument/2006/relationships/customXml" Target="../ink/ink35.xml"/><Relationship Id="rId20" Type="http://schemas.openxmlformats.org/officeDocument/2006/relationships/image" Target="../media/image22.png"/><Relationship Id="rId2" Type="http://schemas.openxmlformats.org/officeDocument/2006/relationships/customXml" Target="../ink/ink25.xml"/><Relationship Id="rId19" Type="http://schemas.openxmlformats.org/officeDocument/2006/relationships/customXml" Target="../ink/ink34.xml"/><Relationship Id="rId18" Type="http://schemas.openxmlformats.org/officeDocument/2006/relationships/customXml" Target="../ink/ink33.xml"/><Relationship Id="rId17" Type="http://schemas.openxmlformats.org/officeDocument/2006/relationships/image" Target="../media/image21.png"/><Relationship Id="rId16" Type="http://schemas.openxmlformats.org/officeDocument/2006/relationships/customXml" Target="../ink/ink32.xml"/><Relationship Id="rId15" Type="http://schemas.openxmlformats.org/officeDocument/2006/relationships/image" Target="../media/image20.png"/><Relationship Id="rId14" Type="http://schemas.openxmlformats.org/officeDocument/2006/relationships/customXml" Target="../ink/ink31.xml"/><Relationship Id="rId13" Type="http://schemas.openxmlformats.org/officeDocument/2006/relationships/image" Target="../media/image19.png"/><Relationship Id="rId12" Type="http://schemas.openxmlformats.org/officeDocument/2006/relationships/customXml" Target="../ink/ink30.xml"/><Relationship Id="rId11" Type="http://schemas.openxmlformats.org/officeDocument/2006/relationships/image" Target="../media/image18.png"/><Relationship Id="rId10" Type="http://schemas.openxmlformats.org/officeDocument/2006/relationships/customXml" Target="../ink/ink29.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5391396" y="1028426"/>
            <a:ext cx="5355773" cy="1446550"/>
          </a:xfrm>
          <a:prstGeom prst="rect">
            <a:avLst/>
          </a:prstGeom>
          <a:solidFill>
            <a:schemeClr val="tx1">
              <a:alpha val="57000"/>
            </a:schemeClr>
          </a:solidFill>
        </p:spPr>
        <p:txBody>
          <a:bodyPr wrap="square" rtlCol="0">
            <a:spAutoFit/>
          </a:bodyPr>
          <a:lstStyle/>
          <a:p>
            <a:pPr algn="ctr"/>
            <a:r>
              <a:rPr lang="en-US" altLang="zh-CN" sz="8800" dirty="0">
                <a:solidFill>
                  <a:schemeClr val="bg1"/>
                </a:solidFill>
                <a:latin typeface="Times New Roman" panose="02020603050405020304" pitchFamily="18" charset="0"/>
                <a:cs typeface="Times New Roman" panose="02020603050405020304" pitchFamily="18" charset="0"/>
              </a:rPr>
              <a:t>SUDOKU</a:t>
            </a:r>
            <a:endParaRPr lang="en-US" altLang="zh-CN" sz="88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478288" y="3152442"/>
            <a:ext cx="5181987" cy="1753235"/>
          </a:xfrm>
          <a:prstGeom prst="rect">
            <a:avLst/>
          </a:prstGeom>
          <a:solidFill>
            <a:schemeClr val="tx1">
              <a:alpha val="58000"/>
            </a:schemeClr>
          </a:solidFill>
        </p:spPr>
        <p:txBody>
          <a:bodyPr wrap="square" rtlCol="0">
            <a:spAutoFit/>
          </a:bodyPr>
          <a:lstStyle/>
          <a:p>
            <a:r>
              <a:rPr lang="en-US" altLang="zh-CN" b="1" dirty="0">
                <a:solidFill>
                  <a:schemeClr val="bg1"/>
                </a:solidFill>
              </a:rPr>
              <a:t>Members:</a:t>
            </a:r>
            <a:endParaRPr lang="en-US" altLang="zh-CN" b="1" dirty="0">
              <a:solidFill>
                <a:schemeClr val="bg1"/>
              </a:solidFill>
            </a:endParaRPr>
          </a:p>
          <a:p>
            <a:endParaRPr lang="en-US" altLang="zh-CN" b="1" dirty="0">
              <a:solidFill>
                <a:schemeClr val="bg1"/>
              </a:solidFill>
            </a:endParaRPr>
          </a:p>
          <a:p>
            <a:r>
              <a:rPr lang="en-US" altLang="zh-CN" b="1" dirty="0" err="1">
                <a:solidFill>
                  <a:schemeClr val="bg1"/>
                </a:solidFill>
              </a:rPr>
              <a:t>Yufei</a:t>
            </a:r>
            <a:r>
              <a:rPr lang="zh-CN" altLang="en-US" b="1" dirty="0">
                <a:solidFill>
                  <a:schemeClr val="bg1"/>
                </a:solidFill>
              </a:rPr>
              <a:t> </a:t>
            </a:r>
            <a:r>
              <a:rPr lang="en-US" altLang="zh-CN" b="1" dirty="0">
                <a:solidFill>
                  <a:schemeClr val="bg1"/>
                </a:solidFill>
              </a:rPr>
              <a:t>Ding	Kai</a:t>
            </a:r>
            <a:r>
              <a:rPr lang="zh-CN" altLang="en-US" b="1" dirty="0">
                <a:solidFill>
                  <a:schemeClr val="bg1"/>
                </a:solidFill>
              </a:rPr>
              <a:t> </a:t>
            </a:r>
            <a:r>
              <a:rPr lang="en-US" altLang="zh-CN" b="1" dirty="0">
                <a:solidFill>
                  <a:schemeClr val="bg1"/>
                </a:solidFill>
              </a:rPr>
              <a:t>Chen	</a:t>
            </a:r>
            <a:r>
              <a:rPr lang="en-US" altLang="zh-CN" b="1" dirty="0" err="1">
                <a:solidFill>
                  <a:schemeClr val="bg1"/>
                </a:solidFill>
              </a:rPr>
              <a:t>Sitong</a:t>
            </a:r>
            <a:r>
              <a:rPr lang="en-US" altLang="zh-CN" b="1" dirty="0">
                <a:solidFill>
                  <a:schemeClr val="bg1"/>
                </a:solidFill>
              </a:rPr>
              <a:t> Feng</a:t>
            </a:r>
            <a:endParaRPr lang="en-US" altLang="zh-CN" b="1" dirty="0">
              <a:solidFill>
                <a:schemeClr val="bg1"/>
              </a:solidFill>
            </a:endParaRPr>
          </a:p>
          <a:p>
            <a:endParaRPr lang="en-US" altLang="zh-CN" b="1" dirty="0">
              <a:solidFill>
                <a:schemeClr val="bg1"/>
              </a:solidFill>
            </a:endParaRPr>
          </a:p>
          <a:p>
            <a:r>
              <a:rPr lang="en-US" altLang="zh-CN" b="1" dirty="0" err="1">
                <a:solidFill>
                  <a:schemeClr val="bg1"/>
                </a:solidFill>
              </a:rPr>
              <a:t>Yiqun</a:t>
            </a:r>
            <a:r>
              <a:rPr lang="zh-CN" altLang="en-US" b="1" dirty="0">
                <a:solidFill>
                  <a:schemeClr val="bg1"/>
                </a:solidFill>
              </a:rPr>
              <a:t> </a:t>
            </a:r>
            <a:r>
              <a:rPr lang="en-US" altLang="zh-CN" b="1" dirty="0">
                <a:solidFill>
                  <a:schemeClr val="bg1"/>
                </a:solidFill>
              </a:rPr>
              <a:t>Peng	Chao</a:t>
            </a:r>
            <a:r>
              <a:rPr lang="zh-CN" altLang="en-US" b="1" dirty="0">
                <a:solidFill>
                  <a:schemeClr val="bg1"/>
                </a:solidFill>
              </a:rPr>
              <a:t> </a:t>
            </a:r>
            <a:r>
              <a:rPr lang="en-US" altLang="zh-CN" b="1" dirty="0">
                <a:solidFill>
                  <a:schemeClr val="bg1"/>
                </a:solidFill>
              </a:rPr>
              <a:t>Tian</a:t>
            </a:r>
            <a:endParaRPr lang="zh-CN" altLang="zh-CN" b="1" dirty="0">
              <a:solidFill>
                <a:schemeClr val="bg1"/>
              </a:solidFill>
            </a:endParaRPr>
          </a:p>
          <a:p>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248919" y="309705"/>
            <a:ext cx="11694160" cy="5878532"/>
          </a:xfrm>
          <a:prstGeom prst="rect">
            <a:avLst/>
          </a:prstGeom>
          <a:solidFill>
            <a:schemeClr val="tx1">
              <a:alpha val="55000"/>
            </a:schemeClr>
          </a:solidFill>
        </p:spPr>
        <p:txBody>
          <a:bodyPr wrap="square" rtlCol="0">
            <a:spAutoFit/>
          </a:bodyPr>
          <a:lstStyle/>
          <a:p>
            <a:pPr algn="ctr"/>
            <a:r>
              <a:rPr lang="en-US" altLang="zh-CN" sz="4000" b="1" dirty="0">
                <a:solidFill>
                  <a:schemeClr val="bg1"/>
                </a:solidFill>
                <a:latin typeface="Times New Roman" panose="02020603050405020304" pitchFamily="18" charset="0"/>
                <a:cs typeface="Times New Roman" panose="02020603050405020304" pitchFamily="18" charset="0"/>
              </a:rPr>
              <a:t>SUDOKU</a:t>
            </a:r>
            <a:endParaRPr lang="zh-CN" altLang="en-US" sz="4000" b="1" dirty="0">
              <a:solidFill>
                <a:schemeClr val="bg1"/>
              </a:solidFill>
              <a:latin typeface="Times New Roman" panose="02020603050405020304" pitchFamily="18" charset="0"/>
              <a:cs typeface="Times New Roman" panose="02020603050405020304" pitchFamily="18" charset="0"/>
            </a:endParaRPr>
          </a:p>
          <a:p>
            <a:r>
              <a:rPr lang="en-US" altLang="zh-CN" sz="4000" b="1" dirty="0">
                <a:solidFill>
                  <a:schemeClr val="bg1"/>
                </a:solidFill>
                <a:latin typeface="Times New Roman" panose="02020603050405020304" pitchFamily="18" charset="0"/>
                <a:cs typeface="Times New Roman" panose="02020603050405020304" pitchFamily="18" charset="0"/>
              </a:rPr>
              <a:t>First design:</a:t>
            </a:r>
            <a:endParaRPr lang="en-US" altLang="zh-CN" sz="4000" b="1" dirty="0">
              <a:solidFill>
                <a:schemeClr val="bg1"/>
              </a:solidFill>
              <a:latin typeface="Times New Roman" panose="02020603050405020304" pitchFamily="18" charset="0"/>
              <a:cs typeface="Times New Roman" panose="02020603050405020304" pitchFamily="18" charset="0"/>
            </a:endParaRPr>
          </a:p>
          <a:p>
            <a:endParaRPr lang="en-US" altLang="zh-CN" sz="4000" b="1"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We played many sudoku games developed by other companies and made simple interface prototypes.</a:t>
            </a:r>
            <a:endParaRPr lang="en-US" altLang="zh-CN" sz="32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This version of the game is basically functional, but there is no popular interface and perfect interactive buttons.</a:t>
            </a:r>
            <a:endParaRPr lang="en-US" altLang="zh-CN" sz="32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No error prompt function, no mouse click typing function, only three difficulty options, the user can not see the hint.</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415772"/>
          </a:xfrm>
          <a:prstGeom prst="rect">
            <a:avLst/>
          </a:prstGeom>
          <a:solidFill>
            <a:schemeClr val="tx1">
              <a:alpha val="50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First Edition:</a:t>
            </a:r>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图片 5" descr="图片包含 游戏机&#10;&#10;描述已自动生成"/>
          <p:cNvPicPr/>
          <p:nvPr/>
        </p:nvPicPr>
        <p:blipFill>
          <a:blip r:embed="rId2">
            <a:extLst>
              <a:ext uri="{28A0092B-C50C-407E-A947-70E740481C1C}">
                <a14:useLocalDpi xmlns:a14="http://schemas.microsoft.com/office/drawing/2010/main" val="0"/>
              </a:ext>
            </a:extLst>
          </a:blip>
          <a:srcRect/>
          <a:stretch>
            <a:fillRect/>
          </a:stretch>
        </p:blipFill>
        <p:spPr bwMode="auto">
          <a:xfrm>
            <a:off x="6521048" y="1529076"/>
            <a:ext cx="4773455" cy="4699012"/>
          </a:xfrm>
          <a:prstGeom prst="rect">
            <a:avLst/>
          </a:prstGeom>
          <a:noFill/>
          <a:ln>
            <a:noFill/>
          </a:ln>
        </p:spPr>
      </p:pic>
      <p:sp>
        <p:nvSpPr>
          <p:cNvPr id="8" name="TextBox 13"/>
          <p:cNvSpPr txBox="1"/>
          <p:nvPr/>
        </p:nvSpPr>
        <p:spPr>
          <a:xfrm>
            <a:off x="288725" y="1856801"/>
            <a:ext cx="5943599" cy="3139321"/>
          </a:xfrm>
          <a:prstGeom prst="rect">
            <a:avLst/>
          </a:prstGeom>
          <a:solidFill>
            <a:schemeClr val="tx1">
              <a:alpha val="55000"/>
            </a:schemeClr>
          </a:solidFill>
        </p:spPr>
        <p:txBody>
          <a:bodyPr wrap="square" rtlCol="0">
            <a:spAutoFit/>
          </a:bodyPr>
          <a:lstStyle/>
          <a:p>
            <a:r>
              <a:rPr lang="en-US" altLang="zh-CN" b="1" dirty="0">
                <a:solidFill>
                  <a:schemeClr val="bg1"/>
                </a:solidFill>
              </a:rPr>
              <a:t>Primary E</a:t>
            </a:r>
            <a:r>
              <a:rPr lang="zh-CN" altLang="zh-CN" dirty="0">
                <a:solidFill>
                  <a:schemeClr val="bg1"/>
                </a:solidFill>
              </a:rPr>
              <a:t> </a:t>
            </a:r>
            <a:r>
              <a:rPr lang="en-US" altLang="zh-CN" dirty="0">
                <a:solidFill>
                  <a:schemeClr val="bg1"/>
                </a:solidFill>
              </a:rPr>
              <a:t>:</a:t>
            </a:r>
            <a:endParaRPr lang="en-US" altLang="zh-CN" dirty="0">
              <a:solidFill>
                <a:schemeClr val="bg1"/>
              </a:solidFill>
            </a:endParaRPr>
          </a:p>
          <a:p>
            <a:r>
              <a:rPr lang="en-US" altLang="zh-CN" dirty="0">
                <a:solidFill>
                  <a:schemeClr val="bg1"/>
                </a:solidFill>
              </a:rPr>
              <a:t>1.Reduce the number of cases where there is no solution for generating sudoku.</a:t>
            </a:r>
            <a:endParaRPr lang="zh-CN" altLang="zh-CN" dirty="0">
              <a:solidFill>
                <a:schemeClr val="bg1"/>
              </a:solidFill>
            </a:endParaRPr>
          </a:p>
          <a:p>
            <a:r>
              <a:rPr lang="en-US" altLang="zh-CN" dirty="0">
                <a:solidFill>
                  <a:schemeClr val="bg1"/>
                </a:solidFill>
              </a:rPr>
              <a:t>2.</a:t>
            </a:r>
            <a:r>
              <a:rPr lang="en-GB" altLang="zh-CN" dirty="0">
                <a:solidFill>
                  <a:schemeClr val="bg1"/>
                </a:solidFill>
              </a:rPr>
              <a:t>We will use some rules to design the game properly. </a:t>
            </a:r>
            <a:endParaRPr lang="en-GB" altLang="zh-CN" dirty="0">
              <a:solidFill>
                <a:schemeClr val="bg1"/>
              </a:solidFill>
            </a:endParaRPr>
          </a:p>
          <a:p>
            <a:r>
              <a:rPr lang="zh-CN" altLang="en-US" dirty="0">
                <a:solidFill>
                  <a:schemeClr val="bg1"/>
                </a:solidFill>
              </a:rPr>
              <a:t>（</a:t>
            </a:r>
            <a:r>
              <a:rPr lang="en-GB" altLang="zh-CN" dirty="0" err="1">
                <a:solidFill>
                  <a:schemeClr val="bg1"/>
                </a:solidFill>
              </a:rPr>
              <a:t>Eg</a:t>
            </a:r>
            <a:r>
              <a:rPr lang="zh-CN" altLang="en-GB" dirty="0">
                <a:solidFill>
                  <a:schemeClr val="bg1"/>
                </a:solidFill>
              </a:rPr>
              <a:t>：</a:t>
            </a:r>
            <a:r>
              <a:rPr lang="en-GB" altLang="zh-CN" dirty="0">
                <a:solidFill>
                  <a:schemeClr val="bg1"/>
                </a:solidFill>
              </a:rPr>
              <a:t>Consecutive three rows, three columns and three houses are not a hint of the number of the problem must be more solutions. In the disk at the same time two less and more Numbers of the problem must be more solutions. There must be more than 5 blank rows, blank columns or blank white houses. Hints less than 17 “basically” are multiple solutions</a:t>
            </a:r>
            <a:r>
              <a:rPr lang="en-US" altLang="zh-CN" dirty="0">
                <a:solidFill>
                  <a:schemeClr val="bg1"/>
                </a:solidFill>
              </a:rPr>
              <a:t>.)</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415772"/>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First </a:t>
            </a:r>
            <a:r>
              <a:rPr lang="en-US" altLang="zh-CN" sz="3200" dirty="0" err="1">
                <a:solidFill>
                  <a:schemeClr val="bg1"/>
                </a:solidFill>
                <a:latin typeface="Times New Roman" panose="02020603050405020304" pitchFamily="18" charset="0"/>
                <a:cs typeface="Times New Roman" panose="02020603050405020304" pitchFamily="18" charset="0"/>
              </a:rPr>
              <a:t>Tesing</a:t>
            </a:r>
            <a:r>
              <a:rPr lang="en-US" altLang="zh-CN" sz="3200" dirty="0">
                <a:solidFill>
                  <a:schemeClr val="bg1"/>
                </a:solidFill>
                <a:latin typeface="Times New Roman" panose="02020603050405020304" pitchFamily="18" charset="0"/>
                <a:cs typeface="Times New Roman" panose="02020603050405020304" pitchFamily="18" charset="0"/>
              </a:rPr>
              <a:t>:</a:t>
            </a:r>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8" name="TextBox 13"/>
          <p:cNvSpPr txBox="1"/>
          <p:nvPr/>
        </p:nvSpPr>
        <p:spPr>
          <a:xfrm>
            <a:off x="272853" y="1538865"/>
            <a:ext cx="5970785" cy="2308324"/>
          </a:xfrm>
          <a:prstGeom prst="rect">
            <a:avLst/>
          </a:prstGeom>
          <a:solidFill>
            <a:schemeClr val="tx1">
              <a:alpha val="54000"/>
            </a:schemeClr>
          </a:solidFill>
        </p:spPr>
        <p:txBody>
          <a:bodyPr wrap="square" rtlCol="0">
            <a:spAutoFit/>
          </a:bodyPr>
          <a:lstStyle/>
          <a:p>
            <a:r>
              <a:rPr lang="en-GB" altLang="zh-CN" dirty="0">
                <a:solidFill>
                  <a:schemeClr val="bg1"/>
                </a:solidFill>
              </a:rPr>
              <a:t>This test is primarily a test of the game's functionality.</a:t>
            </a:r>
            <a:endParaRPr lang="en-GB" altLang="zh-CN" dirty="0">
              <a:solidFill>
                <a:schemeClr val="bg1"/>
              </a:solidFill>
            </a:endParaRPr>
          </a:p>
          <a:p>
            <a:r>
              <a:rPr lang="en-GB" altLang="zh-CN" dirty="0">
                <a:solidFill>
                  <a:schemeClr val="bg1"/>
                </a:solidFill>
              </a:rPr>
              <a:t>We tried to get different users to do different types of questions. And rated the degree of satisfaction with different levels of difficulty.</a:t>
            </a:r>
            <a:endParaRPr lang="en-GB" altLang="zh-CN" dirty="0">
              <a:solidFill>
                <a:schemeClr val="bg1"/>
              </a:solidFill>
            </a:endParaRPr>
          </a:p>
          <a:p>
            <a:r>
              <a:rPr lang="en-GB" altLang="zh-CN" dirty="0">
                <a:solidFill>
                  <a:schemeClr val="bg1"/>
                </a:solidFill>
              </a:rPr>
              <a:t>At the same time, we compare the correct answer calculated by the user with the correct answer calculated by the system algorithm. The accuracy of the system algorithm can reach 100%.</a:t>
            </a:r>
            <a:endParaRPr lang="zh-CN" altLang="en-US" dirty="0">
              <a:solidFill>
                <a:schemeClr val="bg1"/>
              </a:solidFill>
            </a:endParaRPr>
          </a:p>
        </p:txBody>
      </p:sp>
      <p:pic>
        <p:nvPicPr>
          <p:cNvPr id="3" name="图片 2"/>
          <p:cNvPicPr>
            <a:picLocks noChangeAspect="1"/>
          </p:cNvPicPr>
          <p:nvPr/>
        </p:nvPicPr>
        <p:blipFill>
          <a:blip r:embed="rId2"/>
          <a:stretch>
            <a:fillRect/>
          </a:stretch>
        </p:blipFill>
        <p:spPr>
          <a:xfrm>
            <a:off x="6405564" y="1228390"/>
            <a:ext cx="5165725" cy="2618799"/>
          </a:xfrm>
          <a:prstGeom prst="rect">
            <a:avLst/>
          </a:prstGeom>
        </p:spPr>
      </p:pic>
      <p:pic>
        <p:nvPicPr>
          <p:cNvPr id="7" name="图片 6"/>
          <p:cNvPicPr>
            <a:picLocks noChangeAspect="1"/>
          </p:cNvPicPr>
          <p:nvPr/>
        </p:nvPicPr>
        <p:blipFill>
          <a:blip r:embed="rId3"/>
          <a:stretch>
            <a:fillRect/>
          </a:stretch>
        </p:blipFill>
        <p:spPr>
          <a:xfrm>
            <a:off x="1590679" y="4023439"/>
            <a:ext cx="8232135" cy="2591391"/>
          </a:xfrm>
          <a:prstGeom prst="rect">
            <a:avLst/>
          </a:prstGeom>
        </p:spPr>
      </p:pic>
      <p:sp>
        <p:nvSpPr>
          <p:cNvPr id="10" name="TextBox 13"/>
          <p:cNvSpPr txBox="1"/>
          <p:nvPr/>
        </p:nvSpPr>
        <p:spPr>
          <a:xfrm>
            <a:off x="9906634" y="4706280"/>
            <a:ext cx="2201544" cy="923330"/>
          </a:xfrm>
          <a:prstGeom prst="rect">
            <a:avLst/>
          </a:prstGeom>
          <a:solidFill>
            <a:schemeClr val="accent1">
              <a:lumMod val="60000"/>
              <a:lumOff val="40000"/>
              <a:alpha val="40000"/>
            </a:schemeClr>
          </a:solidFill>
        </p:spPr>
        <p:txBody>
          <a:bodyPr wrap="square" rtlCol="0">
            <a:spAutoFit/>
          </a:bodyPr>
          <a:lstStyle/>
          <a:p>
            <a:r>
              <a:rPr lang="en-GB" altLang="zh-CN" dirty="0">
                <a:solidFill>
                  <a:schemeClr val="bg1"/>
                </a:solidFill>
              </a:rPr>
              <a:t>The mode of each difficulty score is basically normal</a:t>
            </a:r>
            <a:endParaRPr lang="zh-CN" alt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alpha val="56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5940088"/>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4400" b="1" dirty="0">
                <a:solidFill>
                  <a:schemeClr val="bg1"/>
                </a:solidFill>
                <a:latin typeface="Times New Roman" panose="02020603050405020304" pitchFamily="18" charset="0"/>
                <a:cs typeface="Times New Roman" panose="02020603050405020304" pitchFamily="18" charset="0"/>
              </a:rPr>
              <a:t>Feedback:</a:t>
            </a:r>
            <a:endParaRPr lang="en-US" altLang="zh-CN" sz="4400" b="1" dirty="0">
              <a:solidFill>
                <a:schemeClr val="bg1"/>
              </a:solidFill>
              <a:latin typeface="Times New Roman" panose="02020603050405020304" pitchFamily="18" charset="0"/>
              <a:cs typeface="Times New Roman" panose="02020603050405020304" pitchFamily="18" charset="0"/>
            </a:endParaRPr>
          </a:p>
          <a:p>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More difficult choices</a:t>
            </a:r>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Pause and continue </a:t>
            </a:r>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They hope there will be a Hint</a:t>
            </a:r>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Click the mouse to select 1-9, instead of typing Numbers on the keyboard</a:t>
            </a:r>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When users type repeatedly or make a mistake, an error is prompted</a:t>
            </a:r>
            <a:endParaRPr lang="en-US" altLang="zh-CN" sz="2800" dirty="0">
              <a:solidFill>
                <a:schemeClr val="bg1"/>
              </a:solidFill>
              <a:latin typeface="Times New Roman" panose="02020603050405020304" pitchFamily="18" charset="0"/>
              <a:cs typeface="Times New Roman" panose="02020603050405020304" pitchFamily="18" charset="0"/>
            </a:endParaRPr>
          </a:p>
          <a:p>
            <a:r>
              <a:rPr lang="en-US" altLang="zh-CN" sz="2800" dirty="0">
                <a:solidFill>
                  <a:schemeClr val="bg1"/>
                </a:solidFill>
                <a:latin typeface="Times New Roman" panose="02020603050405020304" pitchFamily="18" charset="0"/>
                <a:cs typeface="Times New Roman" panose="02020603050405020304" pitchFamily="18" charset="0"/>
              </a:rPr>
              <a:t>Users want to see the current location clearly</a:t>
            </a:r>
            <a:endParaRPr lang="en-US" altLang="zh-CN" sz="2800" dirty="0">
              <a:solidFill>
                <a:schemeClr val="bg1"/>
              </a:solidFill>
              <a:latin typeface="Times New Roman" panose="02020603050405020304" pitchFamily="18" charset="0"/>
              <a:cs typeface="Times New Roman" panose="02020603050405020304" pitchFamily="18" charset="0"/>
            </a:endParaRPr>
          </a:p>
          <a:p>
            <a:endParaRPr lang="en-US" altLang="zh-CN" dirty="0">
              <a:solidFill>
                <a:schemeClr val="bg1"/>
              </a:solidFill>
              <a:latin typeface="Times New Roman" panose="02020603050405020304" pitchFamily="18" charset="0"/>
              <a:cs typeface="Times New Roman" panose="02020603050405020304" pitchFamily="18" charset="0"/>
            </a:endParaRPr>
          </a:p>
          <a:p>
            <a:endParaRPr lang="en-US" altLang="zh-CN" dirty="0">
              <a:solidFill>
                <a:schemeClr val="bg1"/>
              </a:solidFill>
              <a:latin typeface="Times New Roman" panose="02020603050405020304" pitchFamily="18" charset="0"/>
              <a:cs typeface="Times New Roman" panose="02020603050405020304" pitchFamily="18" charset="0"/>
            </a:endParaRPr>
          </a:p>
          <a:p>
            <a:endParaRPr lang="en-US" altLang="zh-CN"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44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Second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050" y="1344778"/>
            <a:ext cx="6904326" cy="4813426"/>
          </a:xfrm>
          <a:prstGeom prst="rect">
            <a:avLst/>
          </a:prstGeom>
        </p:spPr>
      </p:pic>
      <p:sp>
        <p:nvSpPr>
          <p:cNvPr id="6" name="TextBox 13"/>
          <p:cNvSpPr txBox="1"/>
          <p:nvPr/>
        </p:nvSpPr>
        <p:spPr>
          <a:xfrm>
            <a:off x="165977" y="1995301"/>
            <a:ext cx="4776257" cy="2862322"/>
          </a:xfrm>
          <a:prstGeom prst="rect">
            <a:avLst/>
          </a:prstGeom>
          <a:solidFill>
            <a:schemeClr val="tx1">
              <a:alpha val="57000"/>
            </a:schemeClr>
          </a:solidFill>
        </p:spPr>
        <p:txBody>
          <a:bodyPr wrap="square" rtlCol="0">
            <a:spAutoFit/>
          </a:bodyPr>
          <a:lstStyle/>
          <a:p>
            <a:r>
              <a:rPr lang="en-GB" altLang="zh-CN" dirty="0">
                <a:solidFill>
                  <a:schemeClr val="bg1"/>
                </a:solidFill>
              </a:rPr>
              <a:t>The interface is optimized</a:t>
            </a:r>
            <a:r>
              <a:rPr lang="en-US" altLang="zh-CN" dirty="0">
                <a:solidFill>
                  <a:schemeClr val="bg1"/>
                </a:solidFill>
              </a:rPr>
              <a:t>.</a:t>
            </a:r>
            <a:endParaRPr lang="en-US" altLang="zh-CN" dirty="0">
              <a:solidFill>
                <a:schemeClr val="bg1"/>
              </a:solidFill>
            </a:endParaRPr>
          </a:p>
          <a:p>
            <a:r>
              <a:rPr lang="en-US" altLang="zh-CN" dirty="0">
                <a:solidFill>
                  <a:schemeClr val="bg1"/>
                </a:solidFill>
              </a:rPr>
              <a:t>Show the rules of the game</a:t>
            </a:r>
            <a:endParaRPr lang="en-US" altLang="zh-CN" dirty="0">
              <a:solidFill>
                <a:schemeClr val="bg1"/>
              </a:solidFill>
            </a:endParaRPr>
          </a:p>
          <a:p>
            <a:r>
              <a:rPr lang="en-US" altLang="zh-CN" dirty="0">
                <a:solidFill>
                  <a:schemeClr val="bg1"/>
                </a:solidFill>
              </a:rPr>
              <a:t>Use a drop-down list for difficulty adjustment</a:t>
            </a:r>
            <a:endParaRPr lang="en-US" altLang="zh-CN" dirty="0">
              <a:solidFill>
                <a:schemeClr val="bg1"/>
              </a:solidFill>
            </a:endParaRPr>
          </a:p>
          <a:p>
            <a:r>
              <a:rPr lang="en-US" altLang="zh-CN" dirty="0">
                <a:solidFill>
                  <a:schemeClr val="bg1"/>
                </a:solidFill>
              </a:rPr>
              <a:t>Add</a:t>
            </a:r>
            <a:r>
              <a:rPr lang="zh-CN" altLang="en-US" dirty="0">
                <a:solidFill>
                  <a:schemeClr val="bg1"/>
                </a:solidFill>
              </a:rPr>
              <a:t> </a:t>
            </a:r>
            <a:r>
              <a:rPr lang="en-US" altLang="zh-CN" dirty="0">
                <a:solidFill>
                  <a:schemeClr val="bg1"/>
                </a:solidFill>
              </a:rPr>
              <a:t>start, pause, continue button</a:t>
            </a:r>
            <a:endParaRPr lang="en-US" altLang="zh-CN" dirty="0">
              <a:solidFill>
                <a:schemeClr val="bg1"/>
              </a:solidFill>
            </a:endParaRPr>
          </a:p>
          <a:p>
            <a:r>
              <a:rPr lang="en-US" altLang="zh-CN" dirty="0">
                <a:solidFill>
                  <a:schemeClr val="bg1"/>
                </a:solidFill>
              </a:rPr>
              <a:t>Add</a:t>
            </a:r>
            <a:r>
              <a:rPr lang="zh-CN" altLang="en-US" dirty="0">
                <a:solidFill>
                  <a:schemeClr val="bg1"/>
                </a:solidFill>
              </a:rPr>
              <a:t> </a:t>
            </a:r>
            <a:r>
              <a:rPr lang="en-US" altLang="zh-CN" dirty="0">
                <a:solidFill>
                  <a:schemeClr val="bg1"/>
                </a:solidFill>
              </a:rPr>
              <a:t>Hint function</a:t>
            </a:r>
            <a:endParaRPr lang="en-US" altLang="zh-CN" dirty="0">
              <a:solidFill>
                <a:schemeClr val="bg1"/>
              </a:solidFill>
            </a:endParaRPr>
          </a:p>
          <a:p>
            <a:r>
              <a:rPr lang="en-US" altLang="zh-CN" dirty="0">
                <a:solidFill>
                  <a:schemeClr val="bg1"/>
                </a:solidFill>
              </a:rPr>
              <a:t>Add</a:t>
            </a:r>
            <a:r>
              <a:rPr lang="zh-CN" altLang="en-US" dirty="0">
                <a:solidFill>
                  <a:schemeClr val="bg1"/>
                </a:solidFill>
              </a:rPr>
              <a:t> </a:t>
            </a:r>
            <a:r>
              <a:rPr lang="en-US" altLang="zh-CN" dirty="0">
                <a:solidFill>
                  <a:schemeClr val="bg1"/>
                </a:solidFill>
              </a:rPr>
              <a:t>Reset</a:t>
            </a:r>
            <a:r>
              <a:rPr lang="zh-CN" altLang="en-US" dirty="0">
                <a:solidFill>
                  <a:schemeClr val="bg1"/>
                </a:solidFill>
              </a:rPr>
              <a:t> </a:t>
            </a:r>
            <a:r>
              <a:rPr lang="en-US" altLang="zh-CN" dirty="0">
                <a:solidFill>
                  <a:schemeClr val="bg1"/>
                </a:solidFill>
              </a:rPr>
              <a:t>function</a:t>
            </a:r>
            <a:endParaRPr lang="en-US" altLang="zh-CN" dirty="0">
              <a:solidFill>
                <a:schemeClr val="bg1"/>
              </a:solidFill>
            </a:endParaRPr>
          </a:p>
          <a:p>
            <a:r>
              <a:rPr lang="en-US" altLang="zh-CN" dirty="0">
                <a:solidFill>
                  <a:schemeClr val="bg1"/>
                </a:solidFill>
              </a:rPr>
              <a:t>The septum is separated by different shades of gray</a:t>
            </a:r>
            <a:endParaRPr lang="en-US" altLang="zh-CN" dirty="0">
              <a:solidFill>
                <a:schemeClr val="bg1"/>
              </a:solidFill>
            </a:endParaRPr>
          </a:p>
          <a:p>
            <a:r>
              <a:rPr lang="en-US" altLang="zh-CN" dirty="0">
                <a:solidFill>
                  <a:schemeClr val="bg1"/>
                </a:solidFill>
              </a:rPr>
              <a:t>The Numbers are colored differently from the Numbers originally generated by the question</a:t>
            </a:r>
            <a:endParaRPr lang="en-US" altLang="zh-CN"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Second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883" y="1426663"/>
            <a:ext cx="6867341" cy="4507606"/>
          </a:xfrm>
          <a:prstGeom prst="rect">
            <a:avLst/>
          </a:prstGeom>
        </p:spPr>
      </p:pic>
      <p:sp>
        <p:nvSpPr>
          <p:cNvPr id="7" name="TextBox 13"/>
          <p:cNvSpPr txBox="1"/>
          <p:nvPr/>
        </p:nvSpPr>
        <p:spPr>
          <a:xfrm>
            <a:off x="546832" y="2678253"/>
            <a:ext cx="4090987" cy="1477328"/>
          </a:xfrm>
          <a:prstGeom prst="rect">
            <a:avLst/>
          </a:prstGeom>
          <a:solidFill>
            <a:schemeClr val="tx1">
              <a:alpha val="55000"/>
            </a:schemeClr>
          </a:solidFill>
        </p:spPr>
        <p:txBody>
          <a:bodyPr wrap="square" rtlCol="0">
            <a:spAutoFit/>
          </a:bodyPr>
          <a:lstStyle/>
          <a:p>
            <a:r>
              <a:rPr lang="en-US" altLang="zh-CN" dirty="0">
                <a:solidFill>
                  <a:schemeClr val="bg1"/>
                </a:solidFill>
              </a:rPr>
              <a:t>When the game is successful, the timer stops.</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The screen shows that you are</a:t>
            </a:r>
            <a:r>
              <a:rPr lang="zh-CN" altLang="en-US" dirty="0">
                <a:solidFill>
                  <a:schemeClr val="bg1"/>
                </a:solidFill>
              </a:rPr>
              <a:t> </a:t>
            </a:r>
            <a:r>
              <a:rPr lang="en-US" altLang="zh-CN" dirty="0">
                <a:solidFill>
                  <a:schemeClr val="bg1"/>
                </a:solidFill>
              </a:rPr>
              <a:t>wonderful</a:t>
            </a:r>
            <a:r>
              <a:rPr lang="zh-CN" altLang="en-US" dirty="0">
                <a:solidFill>
                  <a:schemeClr val="bg1"/>
                </a:solidFill>
              </a:rPr>
              <a:t>！</a:t>
            </a:r>
            <a:endParaRPr lang="en-US" altLang="zh-CN"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alpha val="51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2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Second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218" y="1391041"/>
            <a:ext cx="7017895" cy="4748501"/>
          </a:xfrm>
          <a:prstGeom prst="rect">
            <a:avLst/>
          </a:prstGeom>
        </p:spPr>
      </p:pic>
      <p:sp>
        <p:nvSpPr>
          <p:cNvPr id="6" name="TextBox 13"/>
          <p:cNvSpPr txBox="1"/>
          <p:nvPr/>
        </p:nvSpPr>
        <p:spPr>
          <a:xfrm>
            <a:off x="546832" y="2678253"/>
            <a:ext cx="4090987" cy="2585323"/>
          </a:xfrm>
          <a:prstGeom prst="rect">
            <a:avLst/>
          </a:prstGeom>
          <a:solidFill>
            <a:schemeClr val="tx1">
              <a:alpha val="56000"/>
            </a:schemeClr>
          </a:solidFill>
        </p:spPr>
        <p:txBody>
          <a:bodyPr wrap="square" rtlCol="0">
            <a:spAutoFit/>
          </a:bodyPr>
          <a:lstStyle/>
          <a:p>
            <a:r>
              <a:rPr lang="en-US" altLang="zh-CN" dirty="0">
                <a:solidFill>
                  <a:schemeClr val="bg1"/>
                </a:solidFill>
              </a:rPr>
              <a:t>If you make a mistake, the system will automatically change the color of the repeated Numbers in the rows, columns, and squares to indicate an error.</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When you fill in the last blank and the answer is wrong, the message "there is an error" will appear</a:t>
            </a:r>
            <a:endParaRPr lang="en-US" altLang="zh-CN"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4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en-US" altLang="zh-CN"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Survey Result:</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图片 5"/>
          <p:cNvPicPr>
            <a:picLocks noChangeAspect="1"/>
          </p:cNvPicPr>
          <p:nvPr/>
        </p:nvPicPr>
        <p:blipFill>
          <a:blip r:embed="rId2"/>
          <a:stretch>
            <a:fillRect/>
          </a:stretch>
        </p:blipFill>
        <p:spPr>
          <a:xfrm>
            <a:off x="4836160" y="1328868"/>
            <a:ext cx="7010400" cy="4184996"/>
          </a:xfrm>
          <a:prstGeom prst="rect">
            <a:avLst/>
          </a:prstGeom>
        </p:spPr>
      </p:pic>
      <p:sp>
        <p:nvSpPr>
          <p:cNvPr id="8" name="TextBox 13"/>
          <p:cNvSpPr txBox="1"/>
          <p:nvPr/>
        </p:nvSpPr>
        <p:spPr>
          <a:xfrm>
            <a:off x="226061" y="2128705"/>
            <a:ext cx="4090987" cy="2585323"/>
          </a:xfrm>
          <a:prstGeom prst="rect">
            <a:avLst/>
          </a:prstGeom>
          <a:solidFill>
            <a:schemeClr val="tx1">
              <a:alpha val="52000"/>
            </a:schemeClr>
          </a:solidFill>
        </p:spPr>
        <p:txBody>
          <a:bodyPr wrap="square" rtlCol="0">
            <a:spAutoFit/>
          </a:bodyPr>
          <a:lstStyle/>
          <a:p>
            <a:r>
              <a:rPr lang="en-US" altLang="zh-CN" dirty="0">
                <a:solidFill>
                  <a:schemeClr val="bg1"/>
                </a:solidFill>
              </a:rPr>
              <a:t>We did an online survey in an apartment in jersey city.</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The game experience and the game interface were rated respectively</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And collected their Suggestions for improvement.</a:t>
            </a:r>
            <a:endParaRPr lang="en-US" altLang="zh-CN" dirty="0">
              <a:solidFill>
                <a:schemeClr val="bg1"/>
              </a:solidFill>
            </a:endParaRPr>
          </a:p>
          <a:p>
            <a:endParaRPr lang="en-US" altLang="zh-CN"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7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en-US" altLang="zh-CN"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Survey Result:</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8" name="TextBox 13"/>
          <p:cNvSpPr txBox="1"/>
          <p:nvPr/>
        </p:nvSpPr>
        <p:spPr>
          <a:xfrm>
            <a:off x="226061" y="2128705"/>
            <a:ext cx="4090987" cy="1754326"/>
          </a:xfrm>
          <a:prstGeom prst="rect">
            <a:avLst/>
          </a:prstGeom>
          <a:solidFill>
            <a:schemeClr val="tx1">
              <a:alpha val="55000"/>
            </a:schemeClr>
          </a:solidFill>
        </p:spPr>
        <p:txBody>
          <a:bodyPr wrap="square" rtlCol="0">
            <a:spAutoFit/>
          </a:bodyPr>
          <a:lstStyle/>
          <a:p>
            <a:r>
              <a:rPr lang="en-US" altLang="zh-CN" dirty="0">
                <a:solidFill>
                  <a:schemeClr val="bg1"/>
                </a:solidFill>
              </a:rPr>
              <a:t>We were able to retract 34 of our surveys. </a:t>
            </a:r>
            <a:endParaRPr lang="en-US" altLang="zh-CN" dirty="0">
              <a:solidFill>
                <a:schemeClr val="bg1"/>
              </a:solidFill>
            </a:endParaRPr>
          </a:p>
          <a:p>
            <a:r>
              <a:rPr lang="en-US" altLang="zh-CN" dirty="0">
                <a:solidFill>
                  <a:schemeClr val="bg1"/>
                </a:solidFill>
              </a:rPr>
              <a:t>As</a:t>
            </a:r>
            <a:r>
              <a:rPr lang="zh-CN" altLang="en-US" dirty="0">
                <a:solidFill>
                  <a:schemeClr val="bg1"/>
                </a:solidFill>
              </a:rPr>
              <a:t> </a:t>
            </a:r>
            <a:r>
              <a:rPr lang="en-US" altLang="zh-CN" dirty="0">
                <a:solidFill>
                  <a:schemeClr val="bg1"/>
                </a:solidFill>
              </a:rPr>
              <a:t>for the overall reviews of our game, about 60% of users gave us a 3. </a:t>
            </a:r>
            <a:endParaRPr lang="en-US" altLang="zh-CN" dirty="0">
              <a:solidFill>
                <a:schemeClr val="bg1"/>
              </a:solidFill>
            </a:endParaRPr>
          </a:p>
          <a:p>
            <a:r>
              <a:rPr lang="en-US" altLang="zh-CN" dirty="0">
                <a:solidFill>
                  <a:schemeClr val="bg1"/>
                </a:solidFill>
              </a:rPr>
              <a:t>For our game's interface, most users only gave us a score of 1-3.</a:t>
            </a:r>
            <a:endParaRPr lang="en-US" altLang="zh-CN" dirty="0">
              <a:solidFill>
                <a:schemeClr val="bg1"/>
              </a:solidFill>
            </a:endParaRPr>
          </a:p>
        </p:txBody>
      </p:sp>
      <p:pic>
        <p:nvPicPr>
          <p:cNvPr id="2" name="图片 1"/>
          <p:cNvPicPr>
            <a:picLocks noChangeAspect="1"/>
          </p:cNvPicPr>
          <p:nvPr/>
        </p:nvPicPr>
        <p:blipFill>
          <a:blip r:embed="rId2"/>
          <a:stretch>
            <a:fillRect/>
          </a:stretch>
        </p:blipFill>
        <p:spPr>
          <a:xfrm>
            <a:off x="4779179" y="942975"/>
            <a:ext cx="6950688" cy="5663345"/>
          </a:xfrm>
          <a:prstGeom prst="rect">
            <a:avLst/>
          </a:prstGeom>
        </p:spPr>
      </p:pic>
      <mc:AlternateContent xmlns:mc="http://schemas.openxmlformats.org/markup-compatibility/2006" xmlns:p14="http://schemas.microsoft.com/office/powerpoint/2010/main">
        <mc:Choice Requires="p14">
          <p:contentPart r:id="rId3" p14:bwMode="auto">
            <p14:nvContentPartPr>
              <p14:cNvPr id="9" name="墨迹 8"/>
              <p14:cNvContentPartPr/>
              <p14:nvPr/>
            </p14:nvContentPartPr>
            <p14:xfrm>
              <a:off x="5077462" y="1385685"/>
              <a:ext cx="839520" cy="134640"/>
            </p14:xfrm>
          </p:contentPart>
        </mc:Choice>
        <mc:Fallback xmlns="">
          <p:pic>
            <p:nvPicPr>
              <p:cNvPr id="9" name="墨迹 8"/>
            </p:nvPicPr>
            <p:blipFill>
              <a:blip r:embed="rId4"/>
            </p:blipFill>
            <p:spPr>
              <a:xfrm>
                <a:off x="5077462" y="1385685"/>
                <a:ext cx="839520" cy="1346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5123542" y="1451565"/>
              <a:ext cx="513360" cy="360"/>
            </p14:xfrm>
          </p:contentPart>
        </mc:Choice>
        <mc:Fallback xmlns="">
          <p:pic>
            <p:nvPicPr>
              <p:cNvPr id="10" name="墨迹 9"/>
            </p:nvPicPr>
            <p:blipFill>
              <a:blip r:embed="rId6"/>
            </p:blipFill>
            <p:spPr>
              <a:xfrm>
                <a:off x="5123542" y="1451565"/>
                <a:ext cx="51336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5220382" y="1425285"/>
              <a:ext cx="654120" cy="360"/>
            </p14:xfrm>
          </p:contentPart>
        </mc:Choice>
        <mc:Fallback xmlns="">
          <p:pic>
            <p:nvPicPr>
              <p:cNvPr id="12" name="墨迹 11"/>
            </p:nvPicPr>
            <p:blipFill>
              <a:blip r:embed="rId8"/>
            </p:blipFill>
            <p:spPr>
              <a:xfrm>
                <a:off x="5220382" y="1425285"/>
                <a:ext cx="65412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墨迹 12"/>
              <p14:cNvContentPartPr/>
              <p14:nvPr/>
            </p14:nvContentPartPr>
            <p14:xfrm>
              <a:off x="5274022" y="1414485"/>
              <a:ext cx="808560" cy="360"/>
            </p14:xfrm>
          </p:contentPart>
        </mc:Choice>
        <mc:Fallback xmlns="">
          <p:pic>
            <p:nvPicPr>
              <p:cNvPr id="13" name="墨迹 12"/>
            </p:nvPicPr>
            <p:blipFill>
              <a:blip r:embed="rId10"/>
            </p:blipFill>
            <p:spPr>
              <a:xfrm>
                <a:off x="5274022" y="1414485"/>
                <a:ext cx="8085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墨迹 13"/>
              <p14:cNvContentPartPr/>
              <p14:nvPr/>
            </p14:nvContentPartPr>
            <p14:xfrm>
              <a:off x="5261062" y="1414485"/>
              <a:ext cx="547920" cy="360"/>
            </p14:xfrm>
          </p:contentPart>
        </mc:Choice>
        <mc:Fallback xmlns="">
          <p:pic>
            <p:nvPicPr>
              <p:cNvPr id="14" name="墨迹 13"/>
            </p:nvPicPr>
            <p:blipFill>
              <a:blip r:embed="rId12"/>
            </p:blipFill>
            <p:spPr>
              <a:xfrm>
                <a:off x="5261062" y="1414485"/>
                <a:ext cx="54792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墨迹 14"/>
              <p14:cNvContentPartPr/>
              <p14:nvPr/>
            </p14:nvContentPartPr>
            <p14:xfrm>
              <a:off x="5291662" y="1420245"/>
              <a:ext cx="649800" cy="360"/>
            </p14:xfrm>
          </p:contentPart>
        </mc:Choice>
        <mc:Fallback xmlns="">
          <p:pic>
            <p:nvPicPr>
              <p:cNvPr id="15" name="墨迹 14"/>
            </p:nvPicPr>
            <p:blipFill>
              <a:blip r:embed="rId14"/>
            </p:blipFill>
            <p:spPr>
              <a:xfrm>
                <a:off x="5291662" y="1420245"/>
                <a:ext cx="64980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墨迹 15"/>
              <p14:cNvContentPartPr/>
              <p14:nvPr/>
            </p14:nvContentPartPr>
            <p14:xfrm>
              <a:off x="5281582" y="1412325"/>
              <a:ext cx="416160" cy="360"/>
            </p14:xfrm>
          </p:contentPart>
        </mc:Choice>
        <mc:Fallback xmlns="">
          <p:pic>
            <p:nvPicPr>
              <p:cNvPr id="16" name="墨迹 15"/>
            </p:nvPicPr>
            <p:blipFill>
              <a:blip r:embed="rId16"/>
            </p:blipFill>
            <p:spPr>
              <a:xfrm>
                <a:off x="5281582" y="1412325"/>
                <a:ext cx="41616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7" name="墨迹 16"/>
              <p14:cNvContentPartPr/>
              <p14:nvPr/>
            </p14:nvContentPartPr>
            <p14:xfrm>
              <a:off x="5242342" y="4268925"/>
              <a:ext cx="777600" cy="8280"/>
            </p14:xfrm>
          </p:contentPart>
        </mc:Choice>
        <mc:Fallback xmlns="">
          <p:pic>
            <p:nvPicPr>
              <p:cNvPr id="17" name="墨迹 16"/>
            </p:nvPicPr>
            <p:blipFill>
              <a:blip r:embed="rId18"/>
            </p:blipFill>
            <p:spPr>
              <a:xfrm>
                <a:off x="5242342" y="4268925"/>
                <a:ext cx="777600" cy="82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8" name="墨迹 17"/>
              <p14:cNvContentPartPr/>
              <p14:nvPr/>
            </p14:nvContentPartPr>
            <p14:xfrm>
              <a:off x="5242702" y="4262805"/>
              <a:ext cx="552960" cy="360"/>
            </p14:xfrm>
          </p:contentPart>
        </mc:Choice>
        <mc:Fallback xmlns="">
          <p:pic>
            <p:nvPicPr>
              <p:cNvPr id="18" name="墨迹 17"/>
            </p:nvPicPr>
            <p:blipFill>
              <a:blip r:embed="rId12"/>
            </p:blipFill>
            <p:spPr>
              <a:xfrm>
                <a:off x="5242702" y="4262805"/>
                <a:ext cx="55296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9" name="墨迹 18"/>
              <p14:cNvContentPartPr/>
              <p14:nvPr/>
            </p14:nvContentPartPr>
            <p14:xfrm>
              <a:off x="5248102" y="4266405"/>
              <a:ext cx="704160" cy="360"/>
            </p14:xfrm>
          </p:contentPart>
        </mc:Choice>
        <mc:Fallback xmlns="">
          <p:pic>
            <p:nvPicPr>
              <p:cNvPr id="19" name="墨迹 18"/>
            </p:nvPicPr>
            <p:blipFill>
              <a:blip r:embed="rId21"/>
            </p:blipFill>
            <p:spPr>
              <a:xfrm>
                <a:off x="5248102" y="4266405"/>
                <a:ext cx="70416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墨迹 19"/>
              <p14:cNvContentPartPr/>
              <p14:nvPr/>
            </p14:nvContentPartPr>
            <p14:xfrm>
              <a:off x="5249902" y="4255245"/>
              <a:ext cx="591840" cy="360"/>
            </p14:xfrm>
          </p:contentPart>
        </mc:Choice>
        <mc:Fallback xmlns="">
          <p:pic>
            <p:nvPicPr>
              <p:cNvPr id="20" name="墨迹 19"/>
            </p:nvPicPr>
            <p:blipFill>
              <a:blip r:embed="rId23"/>
            </p:blipFill>
            <p:spPr>
              <a:xfrm>
                <a:off x="5249902" y="4255245"/>
                <a:ext cx="591840"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5323342" y="4239765"/>
              <a:ext cx="670320" cy="360"/>
            </p14:xfrm>
          </p:contentPart>
        </mc:Choice>
        <mc:Fallback xmlns="">
          <p:pic>
            <p:nvPicPr>
              <p:cNvPr id="21" name="墨迹 20"/>
            </p:nvPicPr>
            <p:blipFill>
              <a:blip r:embed="rId25"/>
            </p:blipFill>
            <p:spPr>
              <a:xfrm>
                <a:off x="5323342" y="4239765"/>
                <a:ext cx="670320" cy="360"/>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6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248919" y="1169516"/>
            <a:ext cx="11694160" cy="4154984"/>
          </a:xfrm>
          <a:prstGeom prst="rect">
            <a:avLst/>
          </a:prstGeom>
          <a:solidFill>
            <a:schemeClr val="tx1">
              <a:alpha val="54000"/>
            </a:schemeClr>
          </a:solidFill>
        </p:spPr>
        <p:txBody>
          <a:bodyPr wrap="square" rtlCol="0">
            <a:spAutoFit/>
          </a:bodyPr>
          <a:lstStyle/>
          <a:p>
            <a:br>
              <a:rPr lang="en-US" altLang="zh-CN" sz="2400" dirty="0">
                <a:latin typeface="Times New Roman" panose="02020603050405020304" pitchFamily="18" charset="0"/>
                <a:cs typeface="Times New Roman" panose="02020603050405020304" pitchFamily="18" charset="0"/>
              </a:rPr>
            </a:br>
            <a:r>
              <a:rPr lang="en-US" altLang="zh-CN" sz="2400" dirty="0">
                <a:solidFill>
                  <a:schemeClr val="bg1"/>
                </a:solidFill>
                <a:latin typeface="Times New Roman" panose="02020603050405020304" pitchFamily="18" charset="0"/>
                <a:cs typeface="Times New Roman" panose="02020603050405020304" pitchFamily="18" charset="0"/>
              </a:rPr>
              <a:t>Survey result</a:t>
            </a:r>
            <a:r>
              <a:rPr lang="zh-CN" altLang="en-US" sz="2400" dirty="0">
                <a:solidFill>
                  <a:schemeClr val="bg1"/>
                </a:solidFill>
                <a:latin typeface="Times New Roman" panose="02020603050405020304" pitchFamily="18" charset="0"/>
                <a:cs typeface="Times New Roman" panose="02020603050405020304" pitchFamily="18" charset="0"/>
              </a:rPr>
              <a:t>：</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Through the questionnaire and feedback Suggestions, we got the following summary: </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1. Users want the interface to be more beautiful, with a start page. </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2. Users want to have their own account, save their personal information, and upload their results to the ranking after the success of the game. And anyone can view the leaderboard, which will make the game more competitive. </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3. Users hope to enhance the game experience. When there is an error in filling in the blank, the system can report an error to provide convenience for players. </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4. Users want to be able to enter 1-9 Numbers by mouse instead of just typing them on the keyboard.</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6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7" name="Rectangle 3"/>
          <p:cNvSpPr>
            <a:spLocks noChangeArrowheads="1"/>
          </p:cNvSpPr>
          <p:nvPr/>
        </p:nvSpPr>
        <p:spPr bwMode="auto">
          <a:xfrm>
            <a:off x="152400" y="1288797"/>
            <a:ext cx="11887200" cy="5076526"/>
          </a:xfrm>
          <a:prstGeom prst="rect">
            <a:avLst/>
          </a:prstGeom>
          <a:solidFill>
            <a:schemeClr val="tx1">
              <a:alpha val="55000"/>
            </a:schemeClr>
          </a:solidFill>
          <a:ln>
            <a:noFill/>
          </a:ln>
          <a:effectLst/>
        </p:spPr>
        <p:txBody>
          <a:bodyPr vert="horz" wrap="square" lIns="0" tIns="-12696" rIns="0" bIns="-12696"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zh-CN" sz="3200" b="0" i="0" u="none" strike="noStrike" cap="none" normalizeH="0" baseline="0" dirty="0">
                <a:ln>
                  <a:noFill/>
                </a:ln>
                <a:solidFill>
                  <a:schemeClr val="bg1"/>
                </a:solidFill>
                <a:effectLst/>
                <a:latin typeface="Arial Unicode MS"/>
                <a:ea typeface="inherit"/>
              </a:rPr>
              <a:t>Description</a:t>
            </a:r>
            <a:r>
              <a:rPr lang="zh-CN" altLang="en-US" sz="3200" dirty="0">
                <a:solidFill>
                  <a:schemeClr val="bg1"/>
                </a:solidFill>
                <a:latin typeface="Arial Unicode MS"/>
                <a:ea typeface="inherit"/>
              </a:rPr>
              <a:t>：</a:t>
            </a:r>
            <a:endParaRPr lang="en-US" altLang="zh-CN" sz="3200" dirty="0">
              <a:solidFill>
                <a:schemeClr val="bg1"/>
              </a:solidFill>
              <a:latin typeface="Arial Unicode MS"/>
              <a:ea typeface="inheri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100" b="0" i="0" u="none" strike="noStrike" cap="none" normalizeH="0" baseline="0" dirty="0">
                <a:ln>
                  <a:noFill/>
                </a:ln>
                <a:solidFill>
                  <a:schemeClr val="bg1"/>
                </a:solidFill>
                <a:effectLst/>
                <a:latin typeface="Arial Unicode MS"/>
                <a:ea typeface="inherit"/>
              </a:rPr>
              <a:t>	</a:t>
            </a:r>
            <a:r>
              <a:rPr kumimoji="0" lang="zh-CN" altLang="zh-CN" sz="2100" b="0" i="0" u="none" strike="noStrike" cap="none" normalizeH="0" baseline="0" dirty="0">
                <a:ln>
                  <a:noFill/>
                </a:ln>
                <a:solidFill>
                  <a:schemeClr val="bg1"/>
                </a:solidFill>
                <a:effectLst/>
                <a:latin typeface="Arial Unicode MS"/>
                <a:ea typeface="inherit"/>
              </a:rPr>
              <a:t>Sudoku is a logic game that uses paper and pen to perform calculations. Players need to infer the numbers of all remaining spaces according to the known numbers on the 9 × 9 disk, and satisfy that the numbers in each row, column, and thick line house (3 * 3) all contain 1-9, not repeated</a:t>
            </a:r>
            <a:endParaRPr kumimoji="0" lang="en-US" altLang="zh-CN" sz="2100" b="0" i="0" u="none" strike="noStrike" cap="none" normalizeH="0" baseline="0" dirty="0">
              <a:ln>
                <a:noFill/>
              </a:ln>
              <a:solidFill>
                <a:schemeClr val="bg1"/>
              </a:solidFill>
              <a:effectLst/>
              <a:latin typeface="Arial Unicode MS"/>
              <a:ea typeface="inherit"/>
            </a:endParaRPr>
          </a:p>
          <a:p>
            <a:pPr lvl="0" eaLnBrk="0" fontAlgn="base" hangingPunct="0">
              <a:lnSpc>
                <a:spcPct val="150000"/>
              </a:lnSpc>
              <a:spcBef>
                <a:spcPct val="0"/>
              </a:spcBef>
              <a:spcAft>
                <a:spcPct val="0"/>
              </a:spcAft>
            </a:pPr>
            <a:r>
              <a:rPr lang="en-US" altLang="zh-CN" sz="2100" dirty="0">
                <a:solidFill>
                  <a:schemeClr val="bg1"/>
                </a:solidFill>
                <a:latin typeface="Arial Unicode MS"/>
              </a:rPr>
              <a:t>	Our team mainly focused on E for  </a:t>
            </a:r>
            <a:r>
              <a:rPr lang="zh-CN" altLang="en-US" sz="2100" dirty="0">
                <a:solidFill>
                  <a:schemeClr val="bg1"/>
                </a:solidFill>
                <a:latin typeface="Arial Unicode MS"/>
              </a:rPr>
              <a:t>“</a:t>
            </a:r>
            <a:r>
              <a:rPr lang="en-US" altLang="zh-CN" sz="2100" dirty="0">
                <a:solidFill>
                  <a:schemeClr val="bg1"/>
                </a:solidFill>
                <a:latin typeface="Arial Unicode MS"/>
              </a:rPr>
              <a:t>Engaging</a:t>
            </a:r>
            <a:r>
              <a:rPr lang="zh-CN" altLang="en-US" sz="2100" dirty="0">
                <a:solidFill>
                  <a:schemeClr val="bg1"/>
                </a:solidFill>
                <a:latin typeface="Arial Unicode MS"/>
              </a:rPr>
              <a:t>” </a:t>
            </a:r>
            <a:r>
              <a:rPr lang="en-US" altLang="zh-CN" sz="2100" dirty="0">
                <a:solidFill>
                  <a:schemeClr val="bg1"/>
                </a:solidFill>
                <a:latin typeface="Arial Unicode MS"/>
              </a:rPr>
              <a:t>, “Easy to learn” and “Error tolerant”. We want our game is friendly for starters and make them feel happy in the process of decryption.</a:t>
            </a:r>
            <a:endParaRPr lang="en-US" altLang="zh-CN" sz="2100" dirty="0">
              <a:solidFill>
                <a:schemeClr val="bg1"/>
              </a:solidFill>
              <a:latin typeface="Arial Unicode MS"/>
            </a:endParaRPr>
          </a:p>
          <a:p>
            <a:pPr lvl="0" eaLnBrk="0" fontAlgn="base" hangingPunct="0">
              <a:lnSpc>
                <a:spcPct val="150000"/>
              </a:lnSpc>
              <a:spcBef>
                <a:spcPct val="0"/>
              </a:spcBef>
              <a:spcAft>
                <a:spcPct val="0"/>
              </a:spcAft>
            </a:pPr>
            <a:r>
              <a:rPr lang="en-US" altLang="zh-CN" sz="2100" dirty="0">
                <a:solidFill>
                  <a:schemeClr val="bg1"/>
                </a:solidFill>
                <a:latin typeface="Arial Unicode MS"/>
              </a:rPr>
              <a:t>	We want our users feel relax when they relax when they first try this mathematical game.</a:t>
            </a:r>
            <a:r>
              <a:rPr lang="zh-CN" altLang="en-US" sz="2100" dirty="0">
                <a:solidFill>
                  <a:schemeClr val="bg1"/>
                </a:solidFill>
                <a:latin typeface="Arial Unicode MS"/>
              </a:rPr>
              <a:t> </a:t>
            </a:r>
            <a:r>
              <a:rPr lang="en-US" altLang="zh-CN" sz="2100" dirty="0">
                <a:solidFill>
                  <a:schemeClr val="bg1"/>
                </a:solidFill>
                <a:latin typeface="Arial Unicode MS"/>
              </a:rPr>
              <a:t>We have the most easy level for the start so that they will not loss their confidence at the beginning.</a:t>
            </a:r>
            <a:endParaRPr lang="en-US" altLang="zh-CN" sz="2100" dirty="0">
              <a:solidFill>
                <a:schemeClr val="bg1"/>
              </a:solidFill>
              <a:latin typeface="Arial Unicode MS"/>
            </a:endParaRPr>
          </a:p>
          <a:p>
            <a:pPr lvl="0" eaLnBrk="0" fontAlgn="base" hangingPunct="0">
              <a:lnSpc>
                <a:spcPct val="150000"/>
              </a:lnSpc>
              <a:spcBef>
                <a:spcPct val="0"/>
              </a:spcBef>
              <a:spcAft>
                <a:spcPct val="0"/>
              </a:spcAft>
            </a:pPr>
            <a:endParaRPr kumimoji="0" lang="zh-CN" altLang="zh-CN" sz="24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368" y="1231207"/>
            <a:ext cx="7555192" cy="5055293"/>
          </a:xfrm>
          <a:prstGeom prst="rect">
            <a:avLst/>
          </a:prstGeom>
        </p:spPr>
      </p:pic>
      <p:sp>
        <p:nvSpPr>
          <p:cNvPr id="7" name="TextBox 13"/>
          <p:cNvSpPr txBox="1"/>
          <p:nvPr/>
        </p:nvSpPr>
        <p:spPr>
          <a:xfrm>
            <a:off x="222746" y="2690336"/>
            <a:ext cx="3845877" cy="1754326"/>
          </a:xfrm>
          <a:prstGeom prst="rect">
            <a:avLst/>
          </a:prstGeom>
          <a:solidFill>
            <a:schemeClr val="tx1">
              <a:alpha val="55000"/>
            </a:schemeClr>
          </a:solidFill>
        </p:spPr>
        <p:txBody>
          <a:bodyPr wrap="square" rtlCol="0">
            <a:spAutoFit/>
          </a:bodyPr>
          <a:lstStyle/>
          <a:p>
            <a:r>
              <a:rPr lang="en-US" altLang="zh-CN" dirty="0">
                <a:solidFill>
                  <a:schemeClr val="bg1"/>
                </a:solidFill>
              </a:rPr>
              <a:t>We designed a home page where users can choose to log in to start the game. </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If you don't have an account, you need to sign up for one of your own.</a:t>
            </a:r>
            <a:endParaRPr lang="en-US" altLang="zh-CN"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7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193" y="1297850"/>
            <a:ext cx="7605066" cy="5088663"/>
          </a:xfrm>
          <a:prstGeom prst="rect">
            <a:avLst/>
          </a:prstGeom>
        </p:spPr>
      </p:pic>
      <p:sp>
        <p:nvSpPr>
          <p:cNvPr id="6" name="TextBox 13"/>
          <p:cNvSpPr txBox="1"/>
          <p:nvPr/>
        </p:nvSpPr>
        <p:spPr>
          <a:xfrm>
            <a:off x="222746" y="2690336"/>
            <a:ext cx="3845877" cy="2308324"/>
          </a:xfrm>
          <a:prstGeom prst="rect">
            <a:avLst/>
          </a:prstGeom>
          <a:solidFill>
            <a:schemeClr val="tx1">
              <a:alpha val="56000"/>
            </a:schemeClr>
          </a:solidFill>
        </p:spPr>
        <p:txBody>
          <a:bodyPr wrap="square" rtlCol="0">
            <a:spAutoFit/>
          </a:bodyPr>
          <a:lstStyle/>
          <a:p>
            <a:r>
              <a:rPr lang="en-US" altLang="zh-CN" dirty="0">
                <a:solidFill>
                  <a:schemeClr val="bg1"/>
                </a:solidFill>
              </a:rPr>
              <a:t>If you are not logged in, click to start the game and a login dialog box will pop up. After entering the username and password, you can log into the game system. </a:t>
            </a:r>
            <a:endParaRPr lang="en-US" altLang="zh-CN" dirty="0">
              <a:solidFill>
                <a:schemeClr val="bg1"/>
              </a:solidFill>
            </a:endParaRPr>
          </a:p>
          <a:p>
            <a:r>
              <a:rPr lang="en-US" altLang="zh-CN" dirty="0">
                <a:solidFill>
                  <a:schemeClr val="bg1"/>
                </a:solidFill>
              </a:rPr>
              <a:t>If you have</a:t>
            </a:r>
            <a:r>
              <a:rPr lang="zh-CN" altLang="en-US" dirty="0">
                <a:solidFill>
                  <a:schemeClr val="bg1"/>
                </a:solidFill>
              </a:rPr>
              <a:t> </a:t>
            </a:r>
            <a:r>
              <a:rPr lang="en-US" altLang="zh-CN" dirty="0">
                <a:solidFill>
                  <a:schemeClr val="bg1"/>
                </a:solidFill>
              </a:rPr>
              <a:t>already logged in, your user information will be stored in session for 30 minutes.</a:t>
            </a:r>
            <a:endParaRPr lang="en-US" altLang="zh-CN"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2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353" y="1264785"/>
            <a:ext cx="7314207" cy="4935990"/>
          </a:xfrm>
          <a:prstGeom prst="rect">
            <a:avLst/>
          </a:prstGeom>
        </p:spPr>
      </p:pic>
      <p:sp>
        <p:nvSpPr>
          <p:cNvPr id="7" name="TextBox 13"/>
          <p:cNvSpPr txBox="1"/>
          <p:nvPr/>
        </p:nvSpPr>
        <p:spPr>
          <a:xfrm>
            <a:off x="479921" y="2687798"/>
            <a:ext cx="3845877" cy="1477328"/>
          </a:xfrm>
          <a:prstGeom prst="rect">
            <a:avLst/>
          </a:prstGeom>
          <a:solidFill>
            <a:schemeClr val="tx1">
              <a:alpha val="55000"/>
            </a:schemeClr>
          </a:solidFill>
        </p:spPr>
        <p:txBody>
          <a:bodyPr wrap="square" rtlCol="0">
            <a:spAutoFit/>
          </a:bodyPr>
          <a:lstStyle/>
          <a:p>
            <a:r>
              <a:rPr lang="en-US" altLang="zh-CN" dirty="0">
                <a:solidFill>
                  <a:schemeClr val="bg1"/>
                </a:solidFill>
              </a:rPr>
              <a:t>If you don't have an account, you can choose to register as a new user. After that, your registration information will be saved in the database.</a:t>
            </a:r>
            <a:endParaRPr lang="en-US" altLang="zh-CN"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718" y="1311551"/>
            <a:ext cx="7554841" cy="5098383"/>
          </a:xfrm>
          <a:prstGeom prst="rect">
            <a:avLst/>
          </a:prstGeom>
        </p:spPr>
      </p:pic>
      <p:sp>
        <p:nvSpPr>
          <p:cNvPr id="8" name="TextBox 13"/>
          <p:cNvSpPr txBox="1"/>
          <p:nvPr/>
        </p:nvSpPr>
        <p:spPr>
          <a:xfrm>
            <a:off x="240314" y="2657378"/>
            <a:ext cx="3963491" cy="2308324"/>
          </a:xfrm>
          <a:prstGeom prst="rect">
            <a:avLst/>
          </a:prstGeom>
          <a:solidFill>
            <a:schemeClr val="tx1">
              <a:alpha val="55000"/>
            </a:schemeClr>
          </a:solidFill>
        </p:spPr>
        <p:txBody>
          <a:bodyPr wrap="square" rtlCol="0">
            <a:spAutoFit/>
          </a:bodyPr>
          <a:lstStyle/>
          <a:p>
            <a:r>
              <a:rPr lang="zh-CN" altLang="en-US" dirty="0">
                <a:solidFill>
                  <a:schemeClr val="bg1"/>
                </a:solidFill>
              </a:rPr>
              <a:t>We beautify the background interface of the game.</a:t>
            </a:r>
            <a:endParaRPr lang="zh-CN" altLang="en-US" dirty="0">
              <a:solidFill>
                <a:schemeClr val="bg1"/>
              </a:solidFill>
            </a:endParaRPr>
          </a:p>
          <a:p>
            <a:r>
              <a:rPr lang="zh-CN" altLang="en-US" dirty="0">
                <a:solidFill>
                  <a:schemeClr val="bg1"/>
                </a:solidFill>
              </a:rPr>
              <a:t>Added a keypad that lets you type Numbers with mouse clicks instead of just using the keyboard (see figure).</a:t>
            </a:r>
            <a:endParaRPr lang="zh-CN" altLang="en-US" dirty="0">
              <a:solidFill>
                <a:schemeClr val="bg1"/>
              </a:solidFill>
            </a:endParaRPr>
          </a:p>
          <a:p>
            <a:r>
              <a:rPr lang="zh-CN" altLang="en-US" dirty="0">
                <a:solidFill>
                  <a:schemeClr val="bg1"/>
                </a:solidFill>
              </a:rPr>
              <a:t>At the bottom of the interface, a logout button was added to facilitate players to log out and switch users.</a:t>
            </a:r>
            <a:endParaRPr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243" y="1265440"/>
            <a:ext cx="7240098" cy="4885978"/>
          </a:xfrm>
          <a:prstGeom prst="rect">
            <a:avLst/>
          </a:prstGeom>
        </p:spPr>
      </p:pic>
      <p:sp>
        <p:nvSpPr>
          <p:cNvPr id="7" name="TextBox 13"/>
          <p:cNvSpPr txBox="1"/>
          <p:nvPr/>
        </p:nvSpPr>
        <p:spPr>
          <a:xfrm>
            <a:off x="509789" y="2272300"/>
            <a:ext cx="3963491" cy="2308324"/>
          </a:xfrm>
          <a:prstGeom prst="rect">
            <a:avLst/>
          </a:prstGeom>
          <a:solidFill>
            <a:schemeClr val="tx1">
              <a:alpha val="55000"/>
            </a:schemeClr>
          </a:solidFill>
        </p:spPr>
        <p:txBody>
          <a:bodyPr wrap="square" rtlCol="0">
            <a:spAutoFit/>
          </a:bodyPr>
          <a:lstStyle/>
          <a:p>
            <a:r>
              <a:rPr lang="en-GB" altLang="zh-CN" dirty="0">
                <a:solidFill>
                  <a:schemeClr val="bg1"/>
                </a:solidFill>
              </a:rPr>
              <a:t>When the player clears the level, a success message appears and a black mask layer is displayed to prevent the player from continuing.</a:t>
            </a:r>
            <a:endParaRPr lang="en-GB" altLang="zh-CN" dirty="0">
              <a:solidFill>
                <a:schemeClr val="bg1"/>
              </a:solidFill>
            </a:endParaRPr>
          </a:p>
          <a:p>
            <a:endParaRPr lang="en-GB" altLang="zh-CN" dirty="0">
              <a:solidFill>
                <a:schemeClr val="bg1"/>
              </a:solidFill>
            </a:endParaRPr>
          </a:p>
          <a:p>
            <a:r>
              <a:rPr lang="en-GB" altLang="zh-CN" dirty="0">
                <a:solidFill>
                  <a:schemeClr val="bg1"/>
                </a:solidFill>
              </a:rPr>
              <a:t>Meanwhile, user information and customs clearance time will be recorded into the database</a:t>
            </a:r>
            <a:endParaRPr lang="zh-CN" altLang="en-US"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1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847" y="1719338"/>
            <a:ext cx="6845093" cy="4624313"/>
          </a:xfrm>
          <a:prstGeom prst="rect">
            <a:avLst/>
          </a:prstGeom>
        </p:spPr>
      </p:pic>
      <p:sp>
        <p:nvSpPr>
          <p:cNvPr id="8" name="TextBox 13"/>
          <p:cNvSpPr txBox="1"/>
          <p:nvPr/>
        </p:nvSpPr>
        <p:spPr>
          <a:xfrm>
            <a:off x="460678" y="2410790"/>
            <a:ext cx="3963491" cy="2031325"/>
          </a:xfrm>
          <a:prstGeom prst="rect">
            <a:avLst/>
          </a:prstGeom>
          <a:solidFill>
            <a:schemeClr val="tx1">
              <a:alpha val="53000"/>
            </a:schemeClr>
          </a:solidFill>
        </p:spPr>
        <p:txBody>
          <a:bodyPr wrap="square" rtlCol="0">
            <a:spAutoFit/>
          </a:bodyPr>
          <a:lstStyle/>
          <a:p>
            <a:r>
              <a:rPr lang="en-GB" altLang="zh-CN" dirty="0">
                <a:solidFill>
                  <a:schemeClr val="bg1"/>
                </a:solidFill>
              </a:rPr>
              <a:t>If the record is in the top eight, the user's name, time and difficulty will appear in the ranking.</a:t>
            </a:r>
            <a:endParaRPr lang="en-GB" altLang="zh-CN" dirty="0">
              <a:solidFill>
                <a:schemeClr val="bg1"/>
              </a:solidFill>
            </a:endParaRPr>
          </a:p>
          <a:p>
            <a:endParaRPr lang="en-GB" altLang="zh-CN" dirty="0">
              <a:solidFill>
                <a:schemeClr val="bg1"/>
              </a:solidFill>
            </a:endParaRPr>
          </a:p>
          <a:p>
            <a:r>
              <a:rPr lang="en-GB" altLang="zh-CN" dirty="0">
                <a:solidFill>
                  <a:schemeClr val="bg1"/>
                </a:solidFill>
              </a:rPr>
              <a:t>Players can click the Ranking button at any time during the game to check the Ranking information.</a:t>
            </a:r>
            <a:endParaRPr lang="zh-CN" altLang="en-US" dirty="0">
              <a:solidFill>
                <a:schemeClr val="bg1"/>
              </a:solidFill>
            </a:endParaRPr>
          </a:p>
        </p:txBody>
      </p:sp>
      <p:pic>
        <p:nvPicPr>
          <p:cNvPr id="3" name="图片 2"/>
          <p:cNvPicPr>
            <a:picLocks noChangeAspect="1"/>
          </p:cNvPicPr>
          <p:nvPr/>
        </p:nvPicPr>
        <p:blipFill>
          <a:blip r:embed="rId3"/>
          <a:stretch>
            <a:fillRect/>
          </a:stretch>
        </p:blipFill>
        <p:spPr>
          <a:xfrm>
            <a:off x="879197" y="4821597"/>
            <a:ext cx="3225498" cy="13791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 Edition:</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rotWithShape="1">
          <a:blip r:embed="rId2"/>
          <a:srcRect l="1" r="23556" b="11465"/>
          <a:stretch>
            <a:fillRect/>
          </a:stretch>
        </p:blipFill>
        <p:spPr>
          <a:xfrm>
            <a:off x="7472363" y="1938886"/>
            <a:ext cx="3243262" cy="3780408"/>
          </a:xfrm>
          <a:prstGeom prst="rect">
            <a:avLst/>
          </a:prstGeom>
        </p:spPr>
      </p:pic>
      <p:pic>
        <p:nvPicPr>
          <p:cNvPr id="10" name="Picture 6"/>
          <p:cNvPicPr>
            <a:picLocks noChangeAspect="1"/>
          </p:cNvPicPr>
          <p:nvPr/>
        </p:nvPicPr>
        <p:blipFill rotWithShape="1">
          <a:blip r:embed="rId3">
            <a:extLst>
              <a:ext uri="{28A0092B-C50C-407E-A947-70E740481C1C}">
                <a14:useLocalDpi xmlns:a14="http://schemas.microsoft.com/office/drawing/2010/main" val="0"/>
              </a:ext>
            </a:extLst>
          </a:blip>
          <a:srcRect l="14054" t="10709" r="14770" b="23651"/>
          <a:stretch>
            <a:fillRect/>
          </a:stretch>
        </p:blipFill>
        <p:spPr>
          <a:xfrm>
            <a:off x="555394" y="1938886"/>
            <a:ext cx="6361576" cy="3963390"/>
          </a:xfrm>
          <a:prstGeom prst="rect">
            <a:avLst/>
          </a:prstGeom>
        </p:spPr>
      </p:pic>
      <p:sp>
        <p:nvSpPr>
          <p:cNvPr id="12" name="框架 11"/>
          <p:cNvSpPr/>
          <p:nvPr/>
        </p:nvSpPr>
        <p:spPr>
          <a:xfrm>
            <a:off x="842963" y="2154401"/>
            <a:ext cx="5829300" cy="397511"/>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框架 12"/>
          <p:cNvSpPr/>
          <p:nvPr/>
        </p:nvSpPr>
        <p:spPr>
          <a:xfrm>
            <a:off x="7778980" y="4171950"/>
            <a:ext cx="2693757" cy="28575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1908215"/>
          </a:xfrm>
          <a:prstGeom prst="rect">
            <a:avLst/>
          </a:prstGeom>
          <a:solidFill>
            <a:schemeClr val="tx1">
              <a:alpha val="57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en-US" altLang="zh-CN"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a:t>
            </a:r>
            <a:r>
              <a:rPr lang="zh-CN" altLang="en-US" sz="3200" dirty="0">
                <a:solidFill>
                  <a:schemeClr val="bg1"/>
                </a:solidFill>
                <a:latin typeface="Times New Roman" panose="02020603050405020304" pitchFamily="18" charset="0"/>
                <a:cs typeface="Times New Roman" panose="02020603050405020304" pitchFamily="18" charset="0"/>
              </a:rPr>
              <a:t> </a:t>
            </a:r>
            <a:r>
              <a:rPr lang="en-US" altLang="zh-CN" sz="3200" dirty="0">
                <a:solidFill>
                  <a:schemeClr val="bg1"/>
                </a:solidFill>
                <a:latin typeface="Times New Roman" panose="02020603050405020304" pitchFamily="18" charset="0"/>
                <a:cs typeface="Times New Roman" panose="02020603050405020304" pitchFamily="18" charset="0"/>
              </a:rPr>
              <a:t>Survey Result:</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8" name="TextBox 13"/>
          <p:cNvSpPr txBox="1"/>
          <p:nvPr/>
        </p:nvSpPr>
        <p:spPr>
          <a:xfrm>
            <a:off x="392113" y="2241740"/>
            <a:ext cx="4090987" cy="2031325"/>
          </a:xfrm>
          <a:prstGeom prst="rect">
            <a:avLst/>
          </a:prstGeom>
          <a:solidFill>
            <a:schemeClr val="tx1">
              <a:alpha val="54000"/>
            </a:schemeClr>
          </a:solidFill>
        </p:spPr>
        <p:txBody>
          <a:bodyPr wrap="square" rtlCol="0">
            <a:spAutoFit/>
          </a:bodyPr>
          <a:lstStyle/>
          <a:p>
            <a:r>
              <a:rPr lang="en-US" altLang="zh-CN" dirty="0">
                <a:solidFill>
                  <a:schemeClr val="bg1"/>
                </a:solidFill>
              </a:rPr>
              <a:t>We were able to retract 54 of our surveys. </a:t>
            </a:r>
            <a:endParaRPr lang="en-US" altLang="zh-CN" dirty="0">
              <a:solidFill>
                <a:schemeClr val="bg1"/>
              </a:solidFill>
            </a:endParaRPr>
          </a:p>
          <a:p>
            <a:r>
              <a:rPr lang="en-US" altLang="zh-CN" dirty="0">
                <a:solidFill>
                  <a:schemeClr val="bg1"/>
                </a:solidFill>
              </a:rPr>
              <a:t>Compared with the results of the second survey, our user rating has significantly improved. Most users give 4-5 for the overall design and the interface.</a:t>
            </a:r>
            <a:endParaRPr lang="en-US" altLang="zh-CN" dirty="0">
              <a:solidFill>
                <a:schemeClr val="bg1"/>
              </a:solidFill>
            </a:endParaRPr>
          </a:p>
        </p:txBody>
      </p:sp>
      <mc:AlternateContent xmlns:mc="http://schemas.openxmlformats.org/markup-compatibility/2006" xmlns:p14="http://schemas.microsoft.com/office/powerpoint/2010/main">
        <mc:Choice Requires="p14">
          <p:contentPart r:id="rId2" p14:bwMode="auto">
            <p14:nvContentPartPr>
              <p14:cNvPr id="9" name="墨迹 8"/>
              <p14:cNvContentPartPr/>
              <p14:nvPr/>
            </p14:nvContentPartPr>
            <p14:xfrm>
              <a:off x="5077462" y="1385685"/>
              <a:ext cx="839520" cy="134640"/>
            </p14:xfrm>
          </p:contentPart>
        </mc:Choice>
        <mc:Fallback xmlns="">
          <p:pic>
            <p:nvPicPr>
              <p:cNvPr id="9" name="墨迹 8"/>
            </p:nvPicPr>
            <p:blipFill>
              <a:blip r:embed="rId3"/>
            </p:blipFill>
            <p:spPr>
              <a:xfrm>
                <a:off x="5077462" y="1385685"/>
                <a:ext cx="839520" cy="1346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5123542" y="1451565"/>
              <a:ext cx="513360" cy="360"/>
            </p14:xfrm>
          </p:contentPart>
        </mc:Choice>
        <mc:Fallback xmlns="">
          <p:pic>
            <p:nvPicPr>
              <p:cNvPr id="10" name="墨迹 9"/>
            </p:nvPicPr>
            <p:blipFill>
              <a:blip r:embed="rId5"/>
            </p:blipFill>
            <p:spPr>
              <a:xfrm>
                <a:off x="5123542" y="1451565"/>
                <a:ext cx="513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墨迹 11"/>
              <p14:cNvContentPartPr/>
              <p14:nvPr/>
            </p14:nvContentPartPr>
            <p14:xfrm>
              <a:off x="5220382" y="1425285"/>
              <a:ext cx="654120" cy="360"/>
            </p14:xfrm>
          </p:contentPart>
        </mc:Choice>
        <mc:Fallback xmlns="">
          <p:pic>
            <p:nvPicPr>
              <p:cNvPr id="12" name="墨迹 11"/>
            </p:nvPicPr>
            <p:blipFill>
              <a:blip r:embed="rId7"/>
            </p:blipFill>
            <p:spPr>
              <a:xfrm>
                <a:off x="5220382" y="1425285"/>
                <a:ext cx="65412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5274022" y="1414485"/>
              <a:ext cx="808560" cy="360"/>
            </p14:xfrm>
          </p:contentPart>
        </mc:Choice>
        <mc:Fallback xmlns="">
          <p:pic>
            <p:nvPicPr>
              <p:cNvPr id="13" name="墨迹 12"/>
            </p:nvPicPr>
            <p:blipFill>
              <a:blip r:embed="rId9"/>
            </p:blipFill>
            <p:spPr>
              <a:xfrm>
                <a:off x="5274022" y="1414485"/>
                <a:ext cx="80856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墨迹 13"/>
              <p14:cNvContentPartPr/>
              <p14:nvPr/>
            </p14:nvContentPartPr>
            <p14:xfrm>
              <a:off x="5261062" y="1414485"/>
              <a:ext cx="547920" cy="360"/>
            </p14:xfrm>
          </p:contentPart>
        </mc:Choice>
        <mc:Fallback xmlns="">
          <p:pic>
            <p:nvPicPr>
              <p:cNvPr id="14" name="墨迹 13"/>
            </p:nvPicPr>
            <p:blipFill>
              <a:blip r:embed="rId11"/>
            </p:blipFill>
            <p:spPr>
              <a:xfrm>
                <a:off x="5261062" y="1414485"/>
                <a:ext cx="54792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5291662" y="1420245"/>
              <a:ext cx="649800" cy="360"/>
            </p14:xfrm>
          </p:contentPart>
        </mc:Choice>
        <mc:Fallback xmlns="">
          <p:pic>
            <p:nvPicPr>
              <p:cNvPr id="15" name="墨迹 14"/>
            </p:nvPicPr>
            <p:blipFill>
              <a:blip r:embed="rId13"/>
            </p:blipFill>
            <p:spPr>
              <a:xfrm>
                <a:off x="5291662" y="1420245"/>
                <a:ext cx="64980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5281582" y="1412325"/>
              <a:ext cx="416160" cy="360"/>
            </p14:xfrm>
          </p:contentPart>
        </mc:Choice>
        <mc:Fallback xmlns="">
          <p:pic>
            <p:nvPicPr>
              <p:cNvPr id="16" name="墨迹 15"/>
            </p:nvPicPr>
            <p:blipFill>
              <a:blip r:embed="rId15"/>
            </p:blipFill>
            <p:spPr>
              <a:xfrm>
                <a:off x="5281582" y="1412325"/>
                <a:ext cx="41616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242342" y="4268925"/>
              <a:ext cx="777600" cy="8280"/>
            </p14:xfrm>
          </p:contentPart>
        </mc:Choice>
        <mc:Fallback xmlns="">
          <p:pic>
            <p:nvPicPr>
              <p:cNvPr id="17" name="墨迹 16"/>
            </p:nvPicPr>
            <p:blipFill>
              <a:blip r:embed="rId17"/>
            </p:blipFill>
            <p:spPr>
              <a:xfrm>
                <a:off x="5242342" y="4268925"/>
                <a:ext cx="777600" cy="82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墨迹 17"/>
              <p14:cNvContentPartPr/>
              <p14:nvPr/>
            </p14:nvContentPartPr>
            <p14:xfrm>
              <a:off x="5242702" y="4262805"/>
              <a:ext cx="552960" cy="360"/>
            </p14:xfrm>
          </p:contentPart>
        </mc:Choice>
        <mc:Fallback xmlns="">
          <p:pic>
            <p:nvPicPr>
              <p:cNvPr id="18" name="墨迹 17"/>
            </p:nvPicPr>
            <p:blipFill>
              <a:blip r:embed="rId11"/>
            </p:blipFill>
            <p:spPr>
              <a:xfrm>
                <a:off x="5242702" y="4262805"/>
                <a:ext cx="55296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5248102" y="4266405"/>
              <a:ext cx="704160" cy="360"/>
            </p14:xfrm>
          </p:contentPart>
        </mc:Choice>
        <mc:Fallback xmlns="">
          <p:pic>
            <p:nvPicPr>
              <p:cNvPr id="19" name="墨迹 18"/>
            </p:nvPicPr>
            <p:blipFill>
              <a:blip r:embed="rId20"/>
            </p:blipFill>
            <p:spPr>
              <a:xfrm>
                <a:off x="5248102" y="4266405"/>
                <a:ext cx="70416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5249902" y="4255245"/>
              <a:ext cx="591840" cy="360"/>
            </p14:xfrm>
          </p:contentPart>
        </mc:Choice>
        <mc:Fallback xmlns="">
          <p:pic>
            <p:nvPicPr>
              <p:cNvPr id="20" name="墨迹 19"/>
            </p:nvPicPr>
            <p:blipFill>
              <a:blip r:embed="rId22"/>
            </p:blipFill>
            <p:spPr>
              <a:xfrm>
                <a:off x="5249902" y="4255245"/>
                <a:ext cx="59184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墨迹 20"/>
              <p14:cNvContentPartPr/>
              <p14:nvPr/>
            </p14:nvContentPartPr>
            <p14:xfrm>
              <a:off x="5323342" y="4239765"/>
              <a:ext cx="670320" cy="360"/>
            </p14:xfrm>
          </p:contentPart>
        </mc:Choice>
        <mc:Fallback xmlns="">
          <p:pic>
            <p:nvPicPr>
              <p:cNvPr id="21" name="墨迹 20"/>
            </p:nvPicPr>
            <p:blipFill>
              <a:blip r:embed="rId24"/>
            </p:blipFill>
            <p:spPr>
              <a:xfrm>
                <a:off x="5323342" y="4239765"/>
                <a:ext cx="670320" cy="360"/>
              </a:xfrm>
              <a:prstGeom prst="rect"/>
            </p:spPr>
          </p:pic>
        </mc:Fallback>
      </mc:AlternateContent>
      <p:pic>
        <p:nvPicPr>
          <p:cNvPr id="3" name="图片 2"/>
          <p:cNvPicPr>
            <a:picLocks noChangeAspect="1"/>
          </p:cNvPicPr>
          <p:nvPr/>
        </p:nvPicPr>
        <p:blipFill>
          <a:blip r:embed="rId25"/>
          <a:stretch>
            <a:fillRect/>
          </a:stretch>
        </p:blipFill>
        <p:spPr>
          <a:xfrm>
            <a:off x="4875213" y="1077200"/>
            <a:ext cx="6526213" cy="528363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alpha val="53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2646878"/>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en-US" altLang="zh-CN" sz="5400" dirty="0">
              <a:solidFill>
                <a:schemeClr val="bg1"/>
              </a:solidFill>
              <a:latin typeface="Times New Roman" panose="02020603050405020304" pitchFamily="18" charset="0"/>
              <a:cs typeface="Times New Roman" panose="02020603050405020304" pitchFamily="18" charset="0"/>
            </a:endParaRPr>
          </a:p>
          <a:p>
            <a:r>
              <a:rPr lang="en-US" altLang="zh-CN" sz="3200" dirty="0">
                <a:solidFill>
                  <a:schemeClr val="bg1"/>
                </a:solidFill>
                <a:latin typeface="Times New Roman" panose="02020603050405020304" pitchFamily="18" charset="0"/>
                <a:cs typeface="Times New Roman" panose="02020603050405020304" pitchFamily="18" charset="0"/>
              </a:rPr>
              <a:t>Final</a:t>
            </a:r>
            <a:r>
              <a:rPr lang="zh-CN" altLang="en-US" sz="3200" dirty="0">
                <a:solidFill>
                  <a:schemeClr val="bg1"/>
                </a:solidFill>
                <a:latin typeface="Times New Roman" panose="02020603050405020304" pitchFamily="18" charset="0"/>
                <a:cs typeface="Times New Roman" panose="02020603050405020304" pitchFamily="18" charset="0"/>
              </a:rPr>
              <a:t> </a:t>
            </a:r>
            <a:r>
              <a:rPr lang="en-US" altLang="zh-CN" sz="3200" dirty="0">
                <a:solidFill>
                  <a:schemeClr val="bg1"/>
                </a:solidFill>
                <a:latin typeface="Times New Roman" panose="02020603050405020304" pitchFamily="18" charset="0"/>
                <a:cs typeface="Times New Roman" panose="02020603050405020304" pitchFamily="18" charset="0"/>
              </a:rPr>
              <a:t>Survey Result:</a:t>
            </a:r>
            <a:endParaRPr lang="en-US" altLang="zh-CN" sz="32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rPr>
              <a:t>At the same time, we have received new feedback and Suggestions to further improve the game in the future.</a:t>
            </a:r>
            <a:endParaRPr lang="en-US" altLang="zh-CN" sz="3200" dirty="0">
              <a:solidFill>
                <a:schemeClr val="bg1"/>
              </a:solidFill>
              <a:latin typeface="Times New Roman" panose="02020603050405020304" pitchFamily="18" charset="0"/>
              <a:cs typeface="Times New Roman" panose="02020603050405020304" pitchFamily="18" charset="0"/>
            </a:endParaRPr>
          </a:p>
          <a:p>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mc:AlternateContent xmlns:mc="http://schemas.openxmlformats.org/markup-compatibility/2006" xmlns:p14="http://schemas.microsoft.com/office/powerpoint/2010/main">
        <mc:Choice Requires="p14">
          <p:contentPart r:id="rId2" p14:bwMode="auto">
            <p14:nvContentPartPr>
              <p14:cNvPr id="9" name="墨迹 8"/>
              <p14:cNvContentPartPr/>
              <p14:nvPr/>
            </p14:nvContentPartPr>
            <p14:xfrm>
              <a:off x="5077462" y="1385685"/>
              <a:ext cx="839520" cy="134640"/>
            </p14:xfrm>
          </p:contentPart>
        </mc:Choice>
        <mc:Fallback xmlns="">
          <p:pic>
            <p:nvPicPr>
              <p:cNvPr id="9" name="墨迹 8"/>
            </p:nvPicPr>
            <p:blipFill>
              <a:blip r:embed="rId3"/>
            </p:blipFill>
            <p:spPr>
              <a:xfrm>
                <a:off x="5077462" y="1385685"/>
                <a:ext cx="839520" cy="1346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墨迹 9"/>
              <p14:cNvContentPartPr/>
              <p14:nvPr/>
            </p14:nvContentPartPr>
            <p14:xfrm>
              <a:off x="5123542" y="1451565"/>
              <a:ext cx="513360" cy="360"/>
            </p14:xfrm>
          </p:contentPart>
        </mc:Choice>
        <mc:Fallback xmlns="">
          <p:pic>
            <p:nvPicPr>
              <p:cNvPr id="10" name="墨迹 9"/>
            </p:nvPicPr>
            <p:blipFill>
              <a:blip r:embed="rId5"/>
            </p:blipFill>
            <p:spPr>
              <a:xfrm>
                <a:off x="5123542" y="1451565"/>
                <a:ext cx="513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墨迹 11"/>
              <p14:cNvContentPartPr/>
              <p14:nvPr/>
            </p14:nvContentPartPr>
            <p14:xfrm>
              <a:off x="5220382" y="1425285"/>
              <a:ext cx="654120" cy="360"/>
            </p14:xfrm>
          </p:contentPart>
        </mc:Choice>
        <mc:Fallback xmlns="">
          <p:pic>
            <p:nvPicPr>
              <p:cNvPr id="12" name="墨迹 11"/>
            </p:nvPicPr>
            <p:blipFill>
              <a:blip r:embed="rId7"/>
            </p:blipFill>
            <p:spPr>
              <a:xfrm>
                <a:off x="5220382" y="1425285"/>
                <a:ext cx="65412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墨迹 12"/>
              <p14:cNvContentPartPr/>
              <p14:nvPr/>
            </p14:nvContentPartPr>
            <p14:xfrm>
              <a:off x="5274022" y="1414485"/>
              <a:ext cx="808560" cy="360"/>
            </p14:xfrm>
          </p:contentPart>
        </mc:Choice>
        <mc:Fallback xmlns="">
          <p:pic>
            <p:nvPicPr>
              <p:cNvPr id="13" name="墨迹 12"/>
            </p:nvPicPr>
            <p:blipFill>
              <a:blip r:embed="rId9"/>
            </p:blipFill>
            <p:spPr>
              <a:xfrm>
                <a:off x="5274022" y="1414485"/>
                <a:ext cx="80856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墨迹 13"/>
              <p14:cNvContentPartPr/>
              <p14:nvPr/>
            </p14:nvContentPartPr>
            <p14:xfrm>
              <a:off x="5261062" y="1414485"/>
              <a:ext cx="547920" cy="360"/>
            </p14:xfrm>
          </p:contentPart>
        </mc:Choice>
        <mc:Fallback xmlns="">
          <p:pic>
            <p:nvPicPr>
              <p:cNvPr id="14" name="墨迹 13"/>
            </p:nvPicPr>
            <p:blipFill>
              <a:blip r:embed="rId11"/>
            </p:blipFill>
            <p:spPr>
              <a:xfrm>
                <a:off x="5261062" y="1414485"/>
                <a:ext cx="54792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5" name="墨迹 14"/>
              <p14:cNvContentPartPr/>
              <p14:nvPr/>
            </p14:nvContentPartPr>
            <p14:xfrm>
              <a:off x="5291662" y="1420245"/>
              <a:ext cx="649800" cy="360"/>
            </p14:xfrm>
          </p:contentPart>
        </mc:Choice>
        <mc:Fallback xmlns="">
          <p:pic>
            <p:nvPicPr>
              <p:cNvPr id="15" name="墨迹 14"/>
            </p:nvPicPr>
            <p:blipFill>
              <a:blip r:embed="rId13"/>
            </p:blipFill>
            <p:spPr>
              <a:xfrm>
                <a:off x="5291662" y="1420245"/>
                <a:ext cx="64980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墨迹 15"/>
              <p14:cNvContentPartPr/>
              <p14:nvPr/>
            </p14:nvContentPartPr>
            <p14:xfrm>
              <a:off x="5281582" y="1412325"/>
              <a:ext cx="416160" cy="360"/>
            </p14:xfrm>
          </p:contentPart>
        </mc:Choice>
        <mc:Fallback xmlns="">
          <p:pic>
            <p:nvPicPr>
              <p:cNvPr id="16" name="墨迹 15"/>
            </p:nvPicPr>
            <p:blipFill>
              <a:blip r:embed="rId15"/>
            </p:blipFill>
            <p:spPr>
              <a:xfrm>
                <a:off x="5281582" y="1412325"/>
                <a:ext cx="41616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墨迹 16"/>
              <p14:cNvContentPartPr/>
              <p14:nvPr/>
            </p14:nvContentPartPr>
            <p14:xfrm>
              <a:off x="5242342" y="4268925"/>
              <a:ext cx="777600" cy="8280"/>
            </p14:xfrm>
          </p:contentPart>
        </mc:Choice>
        <mc:Fallback xmlns="">
          <p:pic>
            <p:nvPicPr>
              <p:cNvPr id="17" name="墨迹 16"/>
            </p:nvPicPr>
            <p:blipFill>
              <a:blip r:embed="rId17"/>
            </p:blipFill>
            <p:spPr>
              <a:xfrm>
                <a:off x="5242342" y="4268925"/>
                <a:ext cx="777600" cy="82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8" name="墨迹 17"/>
              <p14:cNvContentPartPr/>
              <p14:nvPr/>
            </p14:nvContentPartPr>
            <p14:xfrm>
              <a:off x="5242702" y="4262805"/>
              <a:ext cx="552960" cy="360"/>
            </p14:xfrm>
          </p:contentPart>
        </mc:Choice>
        <mc:Fallback xmlns="">
          <p:pic>
            <p:nvPicPr>
              <p:cNvPr id="18" name="墨迹 17"/>
            </p:nvPicPr>
            <p:blipFill>
              <a:blip r:embed="rId11"/>
            </p:blipFill>
            <p:spPr>
              <a:xfrm>
                <a:off x="5242702" y="4262805"/>
                <a:ext cx="55296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5248102" y="4266405"/>
              <a:ext cx="704160" cy="360"/>
            </p14:xfrm>
          </p:contentPart>
        </mc:Choice>
        <mc:Fallback xmlns="">
          <p:pic>
            <p:nvPicPr>
              <p:cNvPr id="19" name="墨迹 18"/>
            </p:nvPicPr>
            <p:blipFill>
              <a:blip r:embed="rId20"/>
            </p:blipFill>
            <p:spPr>
              <a:xfrm>
                <a:off x="5248102" y="4266405"/>
                <a:ext cx="70416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5249902" y="4255245"/>
              <a:ext cx="591840" cy="360"/>
            </p14:xfrm>
          </p:contentPart>
        </mc:Choice>
        <mc:Fallback xmlns="">
          <p:pic>
            <p:nvPicPr>
              <p:cNvPr id="20" name="墨迹 19"/>
            </p:nvPicPr>
            <p:blipFill>
              <a:blip r:embed="rId22"/>
            </p:blipFill>
            <p:spPr>
              <a:xfrm>
                <a:off x="5249902" y="4255245"/>
                <a:ext cx="59184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墨迹 20"/>
              <p14:cNvContentPartPr/>
              <p14:nvPr/>
            </p14:nvContentPartPr>
            <p14:xfrm>
              <a:off x="5323342" y="4239765"/>
              <a:ext cx="670320" cy="360"/>
            </p14:xfrm>
          </p:contentPart>
        </mc:Choice>
        <mc:Fallback xmlns="">
          <p:pic>
            <p:nvPicPr>
              <p:cNvPr id="21" name="墨迹 20"/>
            </p:nvPicPr>
            <p:blipFill>
              <a:blip r:embed="rId24"/>
            </p:blipFill>
            <p:spPr>
              <a:xfrm>
                <a:off x="5323342" y="4239765"/>
                <a:ext cx="670320" cy="360"/>
              </a:xfrm>
              <a:prstGeom prst="rect"/>
            </p:spPr>
          </p:pic>
        </mc:Fallback>
      </mc:AlternateContent>
      <p:pic>
        <p:nvPicPr>
          <p:cNvPr id="2" name="图片 1"/>
          <p:cNvPicPr>
            <a:picLocks noChangeAspect="1"/>
          </p:cNvPicPr>
          <p:nvPr/>
        </p:nvPicPr>
        <p:blipFill rotWithShape="1">
          <a:blip r:embed="rId25"/>
          <a:srcRect b="49749"/>
          <a:stretch>
            <a:fillRect/>
          </a:stretch>
        </p:blipFill>
        <p:spPr>
          <a:xfrm>
            <a:off x="191712" y="2618235"/>
            <a:ext cx="5445190" cy="3311078"/>
          </a:xfrm>
          <a:prstGeom prst="rect">
            <a:avLst/>
          </a:prstGeom>
        </p:spPr>
      </p:pic>
      <p:pic>
        <p:nvPicPr>
          <p:cNvPr id="22" name="图片 21"/>
          <p:cNvPicPr>
            <a:picLocks noChangeAspect="1"/>
          </p:cNvPicPr>
          <p:nvPr/>
        </p:nvPicPr>
        <p:blipFill rotWithShape="1">
          <a:blip r:embed="rId25"/>
          <a:srcRect t="49748" b="1"/>
          <a:stretch>
            <a:fillRect/>
          </a:stretch>
        </p:blipFill>
        <p:spPr>
          <a:xfrm>
            <a:off x="5785352" y="2617155"/>
            <a:ext cx="6100520" cy="33110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152400" y="1677012"/>
            <a:ext cx="11694160" cy="3631763"/>
          </a:xfrm>
          <a:prstGeom prst="rect">
            <a:avLst/>
          </a:prstGeom>
          <a:solidFill>
            <a:schemeClr val="tx1">
              <a:alpha val="54000"/>
            </a:schemeClr>
          </a:solidFill>
        </p:spPr>
        <p:txBody>
          <a:bodyPr wrap="square" rtlCol="0">
            <a:spAutoFit/>
          </a:bodyPr>
          <a:lstStyle/>
          <a:p>
            <a:br>
              <a:rPr lang="en-US" altLang="zh-CN" dirty="0"/>
            </a:br>
            <a:r>
              <a:rPr lang="en-US" altLang="zh-CN" sz="4000" dirty="0">
                <a:solidFill>
                  <a:schemeClr val="bg1"/>
                </a:solidFill>
              </a:rPr>
              <a:t>PAR:</a:t>
            </a:r>
            <a:endParaRPr lang="en-US" altLang="zh-CN" sz="4000" dirty="0">
              <a:solidFill>
                <a:schemeClr val="bg1"/>
              </a:solidFill>
            </a:endParaRPr>
          </a:p>
          <a:p>
            <a:r>
              <a:rPr lang="en-US" altLang="zh-CN" sz="2800" dirty="0">
                <a:solidFill>
                  <a:schemeClr val="bg1"/>
                </a:solidFill>
              </a:rPr>
              <a:t>	Perception : </a:t>
            </a:r>
            <a:r>
              <a:rPr lang="en-US" altLang="zh-CN" sz="2000" dirty="0">
                <a:solidFill>
                  <a:schemeClr val="bg1"/>
                </a:solidFill>
              </a:rPr>
              <a:t>We designed a simple and easy-to-understand UI, put all the function buttons on one side, and put Sudoku games on the other side. This is convenient for users to use various functions of the product while doing Sudoku.</a:t>
            </a:r>
            <a:endParaRPr lang="en-US" altLang="zh-CN" sz="2000" dirty="0">
              <a:solidFill>
                <a:schemeClr val="bg1"/>
              </a:solidFill>
            </a:endParaRPr>
          </a:p>
          <a:p>
            <a:r>
              <a:rPr lang="en-US" altLang="zh-CN" sz="2800" dirty="0">
                <a:solidFill>
                  <a:schemeClr val="bg1"/>
                </a:solidFill>
              </a:rPr>
              <a:t>	Attention: All function keys are very eye-catching</a:t>
            </a:r>
            <a:endParaRPr lang="en-US" altLang="zh-CN" sz="2800" dirty="0">
              <a:solidFill>
                <a:schemeClr val="bg1"/>
              </a:solidFill>
            </a:endParaRPr>
          </a:p>
          <a:p>
            <a:r>
              <a:rPr lang="en-US" altLang="zh-CN" sz="2800" dirty="0">
                <a:solidFill>
                  <a:schemeClr val="bg1"/>
                </a:solidFill>
              </a:rPr>
              <a:t>	Retention: </a:t>
            </a:r>
            <a:r>
              <a:rPr lang="en-US" altLang="zh-CN" sz="2400" dirty="0">
                <a:solidFill>
                  <a:schemeClr val="bg1"/>
                </a:solidFill>
              </a:rPr>
              <a:t>We have designed the simplest difficulty so that novices can understand the Sudoku rules. At the same time, we also have a reminder function to help users when they encounter difficulties</a:t>
            </a:r>
            <a:endParaRPr lang="en-US" altLang="zh-CN" sz="2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90854" y="205719"/>
            <a:ext cx="11694160" cy="923330"/>
          </a:xfrm>
          <a:prstGeom prst="rect">
            <a:avLst/>
          </a:prstGeom>
          <a:solidFill>
            <a:schemeClr val="tx1">
              <a:alpha val="54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7" name="Rectangle 3"/>
          <p:cNvSpPr>
            <a:spLocks noChangeArrowheads="1"/>
          </p:cNvSpPr>
          <p:nvPr/>
        </p:nvSpPr>
        <p:spPr bwMode="auto">
          <a:xfrm>
            <a:off x="152400" y="1712283"/>
            <a:ext cx="11694160" cy="3634080"/>
          </a:xfrm>
          <a:prstGeom prst="rect">
            <a:avLst/>
          </a:prstGeom>
          <a:solidFill>
            <a:schemeClr val="tx1">
              <a:alpha val="55000"/>
            </a:schemeClr>
          </a:solidFill>
          <a:ln>
            <a:noFill/>
          </a:ln>
          <a:effectLst/>
        </p:spPr>
        <p:txBody>
          <a:bodyPr vert="horz" wrap="square" lIns="0" tIns="-12696" rIns="0" bIns="-12696" numCol="1" anchor="ctr" anchorCtr="0" compatLnSpc="1">
            <a:spAutoFit/>
          </a:bodyPr>
          <a:lstStyle/>
          <a:p>
            <a:pPr lvl="0" eaLnBrk="0" fontAlgn="base" hangingPunct="0">
              <a:lnSpc>
                <a:spcPct val="150000"/>
              </a:lnSpc>
              <a:spcBef>
                <a:spcPct val="0"/>
              </a:spcBef>
              <a:spcAft>
                <a:spcPct val="0"/>
              </a:spcAft>
            </a:pPr>
            <a:r>
              <a:rPr kumimoji="0" lang="en-US" altLang="zh-CN" sz="3200" b="0" i="0" u="none" strike="noStrike" cap="none" normalizeH="0" baseline="0" dirty="0">
                <a:ln>
                  <a:noFill/>
                </a:ln>
                <a:solidFill>
                  <a:schemeClr val="bg1"/>
                </a:solidFill>
                <a:effectLst/>
                <a:latin typeface="Arial Unicode MS"/>
                <a:ea typeface="inherit"/>
              </a:rPr>
              <a:t>How to make </a:t>
            </a:r>
            <a:r>
              <a:rPr kumimoji="0" lang="zh-CN" altLang="en-US" sz="3200" b="0" i="0" u="none" strike="noStrike" cap="none" normalizeH="0" baseline="0" dirty="0">
                <a:ln>
                  <a:noFill/>
                </a:ln>
                <a:solidFill>
                  <a:schemeClr val="bg1"/>
                </a:solidFill>
                <a:effectLst/>
                <a:latin typeface="Arial Unicode MS"/>
                <a:ea typeface="inherit"/>
              </a:rPr>
              <a:t>‘</a:t>
            </a:r>
            <a:r>
              <a:rPr kumimoji="0" lang="en-US" altLang="zh-CN" sz="3200" b="0" i="0" u="none" strike="noStrike" cap="none" normalizeH="0" baseline="0" dirty="0">
                <a:ln>
                  <a:noFill/>
                </a:ln>
                <a:solidFill>
                  <a:schemeClr val="bg1"/>
                </a:solidFill>
                <a:effectLst/>
                <a:latin typeface="Arial Unicode MS"/>
                <a:ea typeface="inherit"/>
              </a:rPr>
              <a:t>E</a:t>
            </a:r>
            <a:r>
              <a:rPr kumimoji="0" lang="zh-CN" altLang="en-US" sz="3200" b="0" i="0" u="none" strike="noStrike" cap="none" normalizeH="0" baseline="0" dirty="0">
                <a:ln>
                  <a:noFill/>
                </a:ln>
                <a:solidFill>
                  <a:schemeClr val="bg1"/>
                </a:solidFill>
                <a:effectLst/>
                <a:latin typeface="Arial Unicode MS"/>
                <a:ea typeface="inherit"/>
              </a:rPr>
              <a:t>’</a:t>
            </a:r>
            <a:r>
              <a:rPr lang="zh-CN" altLang="en-US" sz="3200" dirty="0">
                <a:solidFill>
                  <a:schemeClr val="bg1"/>
                </a:solidFill>
                <a:latin typeface="Arial Unicode MS"/>
                <a:ea typeface="inherit"/>
              </a:rPr>
              <a:t>：</a:t>
            </a:r>
            <a:br>
              <a:rPr lang="en-US" altLang="zh-CN" sz="3200" dirty="0">
                <a:solidFill>
                  <a:schemeClr val="bg1"/>
                </a:solidFill>
              </a:rPr>
            </a:br>
            <a:r>
              <a:rPr lang="en-US" altLang="zh-CN" dirty="0">
                <a:solidFill>
                  <a:schemeClr val="bg1"/>
                </a:solidFill>
              </a:rPr>
              <a:t>We let players choose the difficulty they want, so that novice players can achieve the purpose of learning through the simplest problems.</a:t>
            </a:r>
            <a:endParaRPr lang="en-US" altLang="zh-CN" dirty="0">
              <a:solidFill>
                <a:schemeClr val="bg1"/>
              </a:solidFill>
            </a:endParaRPr>
          </a:p>
          <a:p>
            <a:pPr eaLnBrk="0" fontAlgn="base" hangingPunct="0">
              <a:lnSpc>
                <a:spcPct val="150000"/>
              </a:lnSpc>
              <a:spcBef>
                <a:spcPct val="0"/>
              </a:spcBef>
              <a:spcAft>
                <a:spcPct val="0"/>
              </a:spcAft>
            </a:pPr>
            <a:r>
              <a:rPr lang="en-US" altLang="zh-CN" dirty="0">
                <a:solidFill>
                  <a:schemeClr val="bg1"/>
                </a:solidFill>
              </a:rPr>
              <a:t>We</a:t>
            </a:r>
            <a:r>
              <a:rPr lang="zh-CN" altLang="en-US" dirty="0">
                <a:solidFill>
                  <a:schemeClr val="bg1"/>
                </a:solidFill>
              </a:rPr>
              <a:t> </a:t>
            </a:r>
            <a:r>
              <a:rPr lang="en-US" altLang="zh-CN" dirty="0">
                <a:solidFill>
                  <a:schemeClr val="bg1"/>
                </a:solidFill>
              </a:rPr>
              <a:t>reduce the number of cases where there is no solution for generating sudoku.</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We  provide a hint function so that players can get help when they have no way to continue</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We collect the data of players every time they play, so that players can understand their progress and deficiencies.</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Players can get feedback every time they successfully crack a problem</a:t>
            </a:r>
            <a:endParaRPr lang="en-US" altLang="zh-CN" sz="3200" dirty="0">
              <a:solidFill>
                <a:schemeClr val="bg1"/>
              </a:solidFill>
              <a:latin typeface="Arial Unicode MS"/>
              <a:ea typeface="inheri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100" b="0" i="0" u="none" strike="noStrike" cap="none" normalizeH="0" baseline="0" dirty="0">
                <a:ln>
                  <a:noFill/>
                </a:ln>
                <a:solidFill>
                  <a:schemeClr val="bg1"/>
                </a:solidFill>
                <a:effectLst/>
                <a:latin typeface="Arial Unicode MS"/>
                <a:ea typeface="inherit"/>
              </a:rPr>
              <a:t>	</a:t>
            </a:r>
            <a:endParaRPr kumimoji="0" lang="zh-CN" altLang="zh-CN" sz="24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6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152400" y="1677012"/>
            <a:ext cx="11694160" cy="3077766"/>
          </a:xfrm>
          <a:prstGeom prst="rect">
            <a:avLst/>
          </a:prstGeom>
          <a:solidFill>
            <a:schemeClr val="tx1">
              <a:alpha val="54000"/>
            </a:schemeClr>
          </a:solidFill>
        </p:spPr>
        <p:txBody>
          <a:bodyPr wrap="square" rtlCol="0">
            <a:spAutoFit/>
          </a:bodyPr>
          <a:lstStyle/>
          <a:p>
            <a:br>
              <a:rPr lang="en-US" altLang="zh-CN" dirty="0"/>
            </a:br>
            <a:r>
              <a:rPr lang="en-US" altLang="zh-CN" sz="4000" dirty="0" err="1">
                <a:solidFill>
                  <a:schemeClr val="bg1"/>
                </a:solidFill>
              </a:rPr>
              <a:t>Microinteraction</a:t>
            </a:r>
            <a:r>
              <a:rPr lang="en-US" altLang="zh-CN" sz="4000" dirty="0">
                <a:solidFill>
                  <a:schemeClr val="bg1"/>
                </a:solidFill>
              </a:rPr>
              <a:t>:</a:t>
            </a:r>
            <a:endParaRPr lang="en-US" altLang="zh-CN" sz="4000" dirty="0">
              <a:solidFill>
                <a:schemeClr val="bg1"/>
              </a:solidFill>
            </a:endParaRPr>
          </a:p>
          <a:p>
            <a:r>
              <a:rPr lang="en-US" altLang="zh-CN" sz="4000" dirty="0">
                <a:solidFill>
                  <a:schemeClr val="bg1"/>
                </a:solidFill>
              </a:rPr>
              <a:t>	</a:t>
            </a:r>
            <a:r>
              <a:rPr lang="en-US" altLang="zh-CN" sz="3200" dirty="0">
                <a:solidFill>
                  <a:schemeClr val="bg1"/>
                </a:solidFill>
              </a:rPr>
              <a:t>If the user successfully solves the current Sudoku problem, we will pop up the "congratulation" prompt. Conversely, if the user enters the wrong number, we will pop up the "There is an error" prompt</a:t>
            </a:r>
            <a:endParaRPr lang="en-US" altLang="zh-CN" sz="4000"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8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152400" y="1120676"/>
            <a:ext cx="11694160" cy="5232202"/>
          </a:xfrm>
          <a:prstGeom prst="rect">
            <a:avLst/>
          </a:prstGeom>
          <a:solidFill>
            <a:schemeClr val="tx1">
              <a:alpha val="52000"/>
            </a:schemeClr>
          </a:solidFill>
        </p:spPr>
        <p:txBody>
          <a:bodyPr wrap="square" rtlCol="0">
            <a:spAutoFit/>
          </a:bodyPr>
          <a:lstStyle/>
          <a:p>
            <a:br>
              <a:rPr lang="en-US" altLang="zh-CN" dirty="0"/>
            </a:br>
            <a:r>
              <a:rPr lang="en-US" altLang="zh-CN" sz="3600" dirty="0">
                <a:solidFill>
                  <a:schemeClr val="bg1"/>
                </a:solidFill>
              </a:rPr>
              <a:t>Tidwell Patterns:</a:t>
            </a:r>
            <a:endParaRPr lang="en-US" altLang="zh-CN" sz="3600" dirty="0">
              <a:solidFill>
                <a:schemeClr val="bg1"/>
              </a:solidFill>
            </a:endParaRPr>
          </a:p>
          <a:p>
            <a:r>
              <a:rPr lang="en-US" altLang="zh-CN" sz="4000" dirty="0">
                <a:solidFill>
                  <a:schemeClr val="bg1"/>
                </a:solidFill>
              </a:rPr>
              <a:t>	</a:t>
            </a:r>
            <a:r>
              <a:rPr lang="en-US" altLang="zh-CN" sz="2000" dirty="0">
                <a:solidFill>
                  <a:schemeClr val="bg1"/>
                </a:solidFill>
              </a:rPr>
              <a:t>Microbreaks: Each game can be paused. When the player wants to play before continuing, the timer stops during the pause. Incremental </a:t>
            </a:r>
            <a:endParaRPr lang="en-US" altLang="zh-CN" sz="2000" dirty="0">
              <a:solidFill>
                <a:schemeClr val="bg1"/>
              </a:solidFill>
            </a:endParaRPr>
          </a:p>
          <a:p>
            <a:r>
              <a:rPr lang="en-US" altLang="zh-CN" sz="2000" dirty="0">
                <a:solidFill>
                  <a:schemeClr val="bg1"/>
                </a:solidFill>
              </a:rPr>
              <a:t>	improvement: Through survey questionnaires and opinion interviews, we summarize the game functions and interface prototypes that users want. </a:t>
            </a:r>
            <a:endParaRPr lang="en-US" altLang="zh-CN" sz="2000" dirty="0">
              <a:solidFill>
                <a:schemeClr val="bg1"/>
              </a:solidFill>
            </a:endParaRPr>
          </a:p>
          <a:p>
            <a:r>
              <a:rPr lang="en-US" altLang="zh-CN" sz="2000" dirty="0">
                <a:solidFill>
                  <a:schemeClr val="bg1"/>
                </a:solidFill>
              </a:rPr>
              <a:t>	Streamlined repetition: Divide the game into different levels of difficulty, each difficulty gradually, but the gameplay is the same. The user does not need to log in again after entering the game because we saved the user information in the session. </a:t>
            </a:r>
            <a:endParaRPr lang="en-US" altLang="zh-CN" sz="2000" dirty="0">
              <a:solidFill>
                <a:schemeClr val="bg1"/>
              </a:solidFill>
            </a:endParaRPr>
          </a:p>
          <a:p>
            <a:r>
              <a:rPr lang="en-US" altLang="zh-CN" sz="2000" dirty="0">
                <a:solidFill>
                  <a:schemeClr val="bg1"/>
                </a:solidFill>
              </a:rPr>
              <a:t>	Instant Gratification: Each game is successfully cleared, the system will upload the clearance record to the leaderboard, which increases the player's immediate satisfaction and competitiveness. 	Minimal Information: Players can view the leaderboard changes in real time during the game. You can view hints when you have difficulty solving problems. </a:t>
            </a:r>
            <a:endParaRPr lang="en-US" altLang="zh-CN" sz="2000" dirty="0">
              <a:solidFill>
                <a:schemeClr val="bg1"/>
              </a:solidFill>
            </a:endParaRPr>
          </a:p>
          <a:p>
            <a:r>
              <a:rPr lang="en-US" altLang="zh-CN" sz="2000" dirty="0">
                <a:solidFill>
                  <a:schemeClr val="bg1"/>
                </a:solidFill>
              </a:rPr>
              <a:t>	Optimizing Flow: The game uses a timer to record the clearance time, quantifies the player's score based on the clearance time, and refreshes the game leaderboard.</a:t>
            </a:r>
            <a:endParaRPr lang="en-US" altLang="zh-CN" sz="4000"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alpha val="57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60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325119" y="1046423"/>
            <a:ext cx="11694160" cy="5201424"/>
          </a:xfrm>
          <a:prstGeom prst="rect">
            <a:avLst/>
          </a:prstGeom>
          <a:solidFill>
            <a:schemeClr val="tx1">
              <a:alpha val="54000"/>
            </a:schemeClr>
          </a:solidFill>
        </p:spPr>
        <p:txBody>
          <a:bodyPr wrap="square" rtlCol="0">
            <a:spAutoFit/>
          </a:bodyPr>
          <a:lstStyle/>
          <a:p>
            <a:br>
              <a:rPr lang="en-US" altLang="zh-CN" dirty="0"/>
            </a:br>
            <a:r>
              <a:rPr lang="en-US" altLang="zh-CN" sz="4000" dirty="0">
                <a:solidFill>
                  <a:schemeClr val="bg1"/>
                </a:solidFill>
              </a:rPr>
              <a:t>potential drawbacks:</a:t>
            </a:r>
            <a:br>
              <a:rPr lang="en-US" altLang="zh-CN" sz="4000" dirty="0"/>
            </a:br>
            <a:r>
              <a:rPr lang="en-US" altLang="zh-CN" sz="4000" dirty="0">
                <a:solidFill>
                  <a:schemeClr val="bg1"/>
                </a:solidFill>
              </a:rPr>
              <a:t>1.</a:t>
            </a:r>
            <a:r>
              <a:rPr lang="en-US" altLang="zh-CN" sz="3600" dirty="0">
                <a:solidFill>
                  <a:schemeClr val="bg1"/>
                </a:solidFill>
              </a:rPr>
              <a:t>The number of Sudoku questions is small, and the logical ability of users cannot be significantly improved </a:t>
            </a:r>
            <a:endParaRPr lang="en-US" altLang="zh-CN" sz="3600" dirty="0">
              <a:solidFill>
                <a:schemeClr val="bg1"/>
              </a:solidFill>
            </a:endParaRPr>
          </a:p>
          <a:p>
            <a:r>
              <a:rPr lang="en-US" altLang="zh-CN" sz="3600" dirty="0">
                <a:solidFill>
                  <a:schemeClr val="bg1"/>
                </a:solidFill>
              </a:rPr>
              <a:t>2.The game cannot save the progress of the game, the user must start again every time he logs in.</a:t>
            </a:r>
            <a:endParaRPr lang="en-US" altLang="zh-CN" sz="3600" dirty="0">
              <a:solidFill>
                <a:schemeClr val="bg1"/>
              </a:solidFill>
            </a:endParaRPr>
          </a:p>
          <a:p>
            <a:r>
              <a:rPr lang="en-US" altLang="zh-CN" sz="3600" dirty="0">
                <a:solidFill>
                  <a:schemeClr val="bg1"/>
                </a:solidFill>
              </a:rPr>
              <a:t>3. The game only works on the PC side of the web page, not on the mobile phone.</a:t>
            </a:r>
            <a:endParaRPr lang="en-US" altLang="zh-CN" sz="3600" dirty="0">
              <a:solidFill>
                <a:schemeClr val="bg1"/>
              </a:solidFill>
            </a:endParaRPr>
          </a:p>
          <a:p>
            <a:r>
              <a:rPr lang="en-US" altLang="zh-CN" sz="3600" dirty="0">
                <a:solidFill>
                  <a:schemeClr val="bg1"/>
                </a:solidFill>
              </a:rPr>
              <a:t>4.No sound effect may cause the use process to be boring</a:t>
            </a:r>
            <a:endParaRPr lang="en-US" altLang="zh-CN" sz="3600" dirty="0">
              <a:solidFill>
                <a:schemeClr val="bg1"/>
              </a:solidFill>
            </a:endParaRPr>
          </a:p>
          <a:p>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accent1">
              <a:alpha val="27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6095998" y="1475667"/>
            <a:ext cx="5457180" cy="4401205"/>
          </a:xfrm>
          <a:prstGeom prst="rect">
            <a:avLst/>
          </a:prstGeom>
          <a:solidFill>
            <a:schemeClr val="tx1">
              <a:alpha val="57000"/>
            </a:schemeClr>
          </a:solidFill>
        </p:spPr>
        <p:txBody>
          <a:bodyPr wrap="square" rtlCol="0">
            <a:spAutoFit/>
          </a:bodyPr>
          <a:lstStyle/>
          <a:p>
            <a:br>
              <a:rPr lang="en-US" altLang="zh-CN" sz="2000" b="1" dirty="0"/>
            </a:br>
            <a:r>
              <a:rPr lang="en-US" altLang="zh-CN" sz="2000" b="1" dirty="0">
                <a:solidFill>
                  <a:schemeClr val="bg1"/>
                </a:solidFill>
              </a:rPr>
              <a:t>Running environment:</a:t>
            </a:r>
            <a:br>
              <a:rPr lang="en-US" altLang="zh-CN" sz="2000" dirty="0"/>
            </a:br>
            <a:r>
              <a:rPr lang="en-US" altLang="zh-CN" sz="2000" b="1" dirty="0">
                <a:solidFill>
                  <a:schemeClr val="bg1"/>
                </a:solidFill>
              </a:rPr>
              <a:t>Develop technologies and tools: </a:t>
            </a:r>
            <a:endParaRPr lang="en-US" altLang="zh-CN" sz="2000" b="1" dirty="0">
              <a:solidFill>
                <a:schemeClr val="bg1"/>
              </a:solidFill>
            </a:endParaRPr>
          </a:p>
          <a:p>
            <a:r>
              <a:rPr lang="en-US" altLang="zh-CN" sz="2000" b="1" dirty="0">
                <a:solidFill>
                  <a:schemeClr val="bg1"/>
                </a:solidFill>
              </a:rPr>
              <a:t>The Workspace: </a:t>
            </a:r>
            <a:r>
              <a:rPr lang="en-US" altLang="zh-CN" sz="2000" dirty="0">
                <a:solidFill>
                  <a:schemeClr val="bg1"/>
                </a:solidFill>
              </a:rPr>
              <a:t>the Eclipse IDE </a:t>
            </a:r>
            <a:endParaRPr lang="en-US" altLang="zh-CN" sz="2000" dirty="0">
              <a:solidFill>
                <a:schemeClr val="bg1"/>
              </a:solidFill>
            </a:endParaRPr>
          </a:p>
          <a:p>
            <a:r>
              <a:rPr lang="en-US" altLang="zh-CN" sz="2000" b="1" dirty="0">
                <a:solidFill>
                  <a:schemeClr val="bg1"/>
                </a:solidFill>
              </a:rPr>
              <a:t>Version control: </a:t>
            </a:r>
            <a:r>
              <a:rPr lang="en-US" altLang="zh-CN" sz="2000" dirty="0">
                <a:solidFill>
                  <a:schemeClr val="bg1"/>
                </a:solidFill>
              </a:rPr>
              <a:t>Google docs </a:t>
            </a:r>
            <a:endParaRPr lang="en-US" altLang="zh-CN" sz="2000" dirty="0">
              <a:solidFill>
                <a:schemeClr val="bg1"/>
              </a:solidFill>
            </a:endParaRPr>
          </a:p>
          <a:p>
            <a:r>
              <a:rPr lang="en-US" altLang="zh-CN" sz="2000" b="1" dirty="0">
                <a:solidFill>
                  <a:schemeClr val="bg1"/>
                </a:solidFill>
              </a:rPr>
              <a:t>Language: </a:t>
            </a:r>
            <a:r>
              <a:rPr lang="en-US" altLang="zh-CN" sz="2000" dirty="0">
                <a:solidFill>
                  <a:schemeClr val="bg1"/>
                </a:solidFill>
              </a:rPr>
              <a:t>JSP, </a:t>
            </a:r>
            <a:r>
              <a:rPr lang="en-US" altLang="zh-CN" sz="2000" dirty="0" err="1">
                <a:solidFill>
                  <a:schemeClr val="bg1"/>
                </a:solidFill>
              </a:rPr>
              <a:t>Javascript</a:t>
            </a:r>
            <a:r>
              <a:rPr lang="en-US" altLang="zh-CN" sz="2000" dirty="0">
                <a:solidFill>
                  <a:schemeClr val="bg1"/>
                </a:solidFill>
              </a:rPr>
              <a:t>, java beans, HTML </a:t>
            </a:r>
            <a:endParaRPr lang="en-US" altLang="zh-CN" sz="2000" dirty="0">
              <a:solidFill>
                <a:schemeClr val="bg1"/>
              </a:solidFill>
            </a:endParaRPr>
          </a:p>
          <a:p>
            <a:r>
              <a:rPr lang="en-US" altLang="zh-CN" sz="2000" b="1" dirty="0">
                <a:solidFill>
                  <a:schemeClr val="bg1"/>
                </a:solidFill>
              </a:rPr>
              <a:t>Server: </a:t>
            </a:r>
            <a:r>
              <a:rPr lang="en-US" altLang="zh-CN" sz="2000" dirty="0">
                <a:solidFill>
                  <a:schemeClr val="bg1"/>
                </a:solidFill>
              </a:rPr>
              <a:t>Tomcat 7.0</a:t>
            </a:r>
            <a:endParaRPr lang="en-US" altLang="zh-CN" sz="2000" dirty="0">
              <a:solidFill>
                <a:schemeClr val="bg1"/>
              </a:solidFill>
            </a:endParaRPr>
          </a:p>
          <a:p>
            <a:r>
              <a:rPr lang="en-US" altLang="zh-CN" sz="2000" b="1" dirty="0">
                <a:solidFill>
                  <a:schemeClr val="bg1"/>
                </a:solidFill>
              </a:rPr>
              <a:t>Database: </a:t>
            </a:r>
            <a:r>
              <a:rPr lang="en-US" altLang="zh-CN" sz="2000" dirty="0">
                <a:solidFill>
                  <a:schemeClr val="bg1"/>
                </a:solidFill>
              </a:rPr>
              <a:t>MYSQL 5.6.33</a:t>
            </a:r>
            <a:endParaRPr lang="en-US" altLang="zh-CN" sz="2000" dirty="0">
              <a:solidFill>
                <a:schemeClr val="bg1"/>
              </a:solidFill>
            </a:endParaRPr>
          </a:p>
          <a:p>
            <a:r>
              <a:rPr lang="en-US" altLang="zh-CN" sz="2000" b="1" dirty="0">
                <a:solidFill>
                  <a:schemeClr val="bg1"/>
                </a:solidFill>
              </a:rPr>
              <a:t>Research tool: </a:t>
            </a:r>
            <a:r>
              <a:rPr lang="en-US" altLang="zh-CN" sz="2000" dirty="0">
                <a:solidFill>
                  <a:schemeClr val="bg1"/>
                </a:solidFill>
              </a:rPr>
              <a:t>Google form</a:t>
            </a:r>
            <a:endParaRPr lang="en-US" altLang="zh-CN" sz="2000" dirty="0">
              <a:solidFill>
                <a:schemeClr val="bg1"/>
              </a:solidFill>
            </a:endParaRPr>
          </a:p>
          <a:p>
            <a:r>
              <a:rPr lang="en-US" altLang="zh-CN" sz="2000" b="1" dirty="0">
                <a:solidFill>
                  <a:schemeClr val="bg1"/>
                </a:solidFill>
              </a:rPr>
              <a:t>Operating system: </a:t>
            </a:r>
            <a:r>
              <a:rPr lang="en-US" altLang="zh-CN" sz="2000" dirty="0">
                <a:solidFill>
                  <a:schemeClr val="bg1"/>
                </a:solidFill>
              </a:rPr>
              <a:t>Windows</a:t>
            </a:r>
            <a:endParaRPr lang="en-US" altLang="zh-CN" sz="2000" dirty="0">
              <a:solidFill>
                <a:schemeClr val="bg1"/>
              </a:solidFill>
            </a:endParaRPr>
          </a:p>
          <a:p>
            <a:r>
              <a:rPr lang="en-US" altLang="zh-CN" sz="2000" b="1" dirty="0">
                <a:solidFill>
                  <a:schemeClr val="bg1"/>
                </a:solidFill>
              </a:rPr>
              <a:t>The JDK: </a:t>
            </a:r>
            <a:r>
              <a:rPr lang="en-US" altLang="zh-CN" sz="2000" dirty="0">
                <a:solidFill>
                  <a:schemeClr val="bg1"/>
                </a:solidFill>
              </a:rPr>
              <a:t>JDK 1.8.0 _60</a:t>
            </a:r>
            <a:endParaRPr lang="en-US" altLang="zh-CN" sz="2000" dirty="0">
              <a:solidFill>
                <a:schemeClr val="bg1"/>
              </a:solidFill>
            </a:endParaRPr>
          </a:p>
          <a:p>
            <a:r>
              <a:rPr lang="en-US" altLang="zh-CN" sz="2000" b="1" dirty="0">
                <a:solidFill>
                  <a:schemeClr val="bg1"/>
                </a:solidFill>
              </a:rPr>
              <a:t>Memory: </a:t>
            </a:r>
            <a:r>
              <a:rPr lang="en-US" altLang="zh-CN" sz="2000" dirty="0">
                <a:solidFill>
                  <a:schemeClr val="bg1"/>
                </a:solidFill>
              </a:rPr>
              <a:t>1G</a:t>
            </a:r>
            <a:endParaRPr lang="en-US" altLang="zh-CN" sz="2000" dirty="0">
              <a:solidFill>
                <a:schemeClr val="bg1"/>
              </a:solidFill>
            </a:endParaRPr>
          </a:p>
          <a:p>
            <a:r>
              <a:rPr lang="en-US" altLang="zh-CN" sz="2000" b="1" dirty="0">
                <a:solidFill>
                  <a:schemeClr val="bg1"/>
                </a:solidFill>
              </a:rPr>
              <a:t>Hard disk: </a:t>
            </a:r>
            <a:r>
              <a:rPr lang="en-US" altLang="zh-CN" sz="2000" dirty="0">
                <a:solidFill>
                  <a:schemeClr val="bg1"/>
                </a:solidFill>
              </a:rPr>
              <a:t>100m </a:t>
            </a:r>
            <a:endParaRPr lang="en-US" altLang="zh-CN" sz="2000" dirty="0">
              <a:solidFill>
                <a:schemeClr val="bg1"/>
              </a:solidFill>
            </a:endParaRPr>
          </a:p>
          <a:p>
            <a:r>
              <a:rPr lang="en-US" altLang="zh-CN" sz="2000" b="1" dirty="0">
                <a:solidFill>
                  <a:schemeClr val="bg1"/>
                </a:solidFill>
              </a:rPr>
              <a:t>Browsers: </a:t>
            </a:r>
            <a:r>
              <a:rPr lang="en-US" altLang="zh-CN" sz="2000" dirty="0">
                <a:solidFill>
                  <a:schemeClr val="bg1"/>
                </a:solidFill>
              </a:rPr>
              <a:t>IE 8.0 or above, chrome 8.0 or above</a:t>
            </a:r>
            <a:endParaRPr lang="en-US" altLang="zh-CN" sz="2000" dirty="0">
              <a:solidFill>
                <a:schemeClr val="bg1"/>
              </a:solidFill>
            </a:endParaRPr>
          </a:p>
        </p:txBody>
      </p:sp>
      <p:sp>
        <p:nvSpPr>
          <p:cNvPr id="7" name="TextBox 13"/>
          <p:cNvSpPr txBox="1"/>
          <p:nvPr/>
        </p:nvSpPr>
        <p:spPr>
          <a:xfrm>
            <a:off x="1282503" y="2613392"/>
            <a:ext cx="4607950" cy="1631216"/>
          </a:xfrm>
          <a:prstGeom prst="rect">
            <a:avLst/>
          </a:prstGeom>
          <a:solidFill>
            <a:schemeClr val="tx1">
              <a:alpha val="55000"/>
            </a:schemeClr>
          </a:solidFill>
        </p:spPr>
        <p:txBody>
          <a:bodyPr wrap="square" rtlCol="0">
            <a:spAutoFit/>
          </a:bodyPr>
          <a:lstStyle/>
          <a:p>
            <a:r>
              <a:rPr lang="en-US" altLang="zh-CN" sz="2000" b="1" dirty="0">
                <a:solidFill>
                  <a:schemeClr val="bg1"/>
                </a:solidFill>
              </a:rPr>
              <a:t>Installation process:</a:t>
            </a:r>
            <a:endParaRPr lang="en-US" altLang="zh-CN" sz="2000" b="1" dirty="0">
              <a:solidFill>
                <a:schemeClr val="bg1"/>
              </a:solidFill>
            </a:endParaRPr>
          </a:p>
          <a:p>
            <a:r>
              <a:rPr lang="en-US" altLang="zh-CN" sz="2000" dirty="0">
                <a:solidFill>
                  <a:schemeClr val="bg1"/>
                </a:solidFill>
              </a:rPr>
              <a:t> Import the database file into MYSQL database, install JDK 1.8.0_60, install Tomcat 7.0 server, use Eclipse to import the project, and run on Tomcat.</a:t>
            </a:r>
            <a:endParaRPr lang="en-US" altLang="zh-CN"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accent1">
              <a:alpha val="27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2593704" y="2371405"/>
            <a:ext cx="7408506" cy="1754326"/>
          </a:xfrm>
          <a:prstGeom prst="rect">
            <a:avLst/>
          </a:prstGeom>
          <a:solidFill>
            <a:schemeClr val="tx1">
              <a:alpha val="57000"/>
            </a:schemeClr>
          </a:solidFill>
        </p:spPr>
        <p:txBody>
          <a:bodyPr wrap="square" rtlCol="0">
            <a:spAutoFit/>
          </a:bodyPr>
          <a:lstStyle/>
          <a:p>
            <a:br>
              <a:rPr lang="en-US" altLang="zh-CN" sz="2000" b="1" dirty="0"/>
            </a:br>
            <a:r>
              <a:rPr lang="en-US" altLang="zh-CN" sz="8800" b="1" dirty="0">
                <a:solidFill>
                  <a:schemeClr val="bg1"/>
                </a:solidFill>
              </a:rPr>
              <a:t>THANK</a:t>
            </a:r>
            <a:r>
              <a:rPr lang="zh-CN" altLang="en-US" sz="8800" b="1" dirty="0">
                <a:solidFill>
                  <a:schemeClr val="bg1"/>
                </a:solidFill>
              </a:rPr>
              <a:t> </a:t>
            </a:r>
            <a:r>
              <a:rPr lang="en-US" altLang="zh-CN" sz="8800" b="1" dirty="0">
                <a:solidFill>
                  <a:schemeClr val="bg1"/>
                </a:solidFill>
              </a:rPr>
              <a:t>YOU!</a:t>
            </a:r>
            <a:endParaRPr lang="en-US" altLang="zh-CN" sz="8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96277" y="2961345"/>
            <a:ext cx="6850283" cy="1881554"/>
          </a:xfrm>
          <a:prstGeom prst="rect">
            <a:avLst/>
          </a:prstGeom>
          <a:noFill/>
          <a:ln>
            <a:noFill/>
          </a:ln>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6277" y="4888523"/>
            <a:ext cx="6850283" cy="1795004"/>
          </a:xfrm>
          <a:prstGeom prst="rect">
            <a:avLst/>
          </a:prstGeom>
          <a:noFill/>
          <a:ln>
            <a:noFill/>
          </a:ln>
        </p:spPr>
      </p:pic>
      <p:pic>
        <p:nvPicPr>
          <p:cNvPr id="8" name="Picture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6277" y="1031814"/>
            <a:ext cx="6850283" cy="1869298"/>
          </a:xfrm>
          <a:prstGeom prst="rect">
            <a:avLst/>
          </a:prstGeom>
          <a:noFill/>
          <a:ln>
            <a:noFill/>
          </a:ln>
        </p:spPr>
      </p:pic>
      <p:sp>
        <p:nvSpPr>
          <p:cNvPr id="10" name="TextBox 13"/>
          <p:cNvSpPr txBox="1"/>
          <p:nvPr/>
        </p:nvSpPr>
        <p:spPr>
          <a:xfrm>
            <a:off x="773381" y="897328"/>
            <a:ext cx="3601915" cy="5786199"/>
          </a:xfrm>
          <a:prstGeom prst="rect">
            <a:avLst/>
          </a:prstGeom>
          <a:solidFill>
            <a:schemeClr val="tx1">
              <a:alpha val="54000"/>
            </a:schemeClr>
          </a:solidFill>
        </p:spPr>
        <p:txBody>
          <a:bodyPr wrap="square" rtlCol="0">
            <a:spAutoFit/>
          </a:bodyPr>
          <a:lstStyle/>
          <a:p>
            <a:br>
              <a:rPr lang="en-US" altLang="zh-CN" sz="1600" dirty="0"/>
            </a:br>
            <a:r>
              <a:rPr lang="en-US" altLang="zh-CN" sz="2400" dirty="0">
                <a:solidFill>
                  <a:schemeClr val="bg1"/>
                </a:solidFill>
                <a:latin typeface="DengXian" panose="02010600030101010101" pitchFamily="2" charset="-122"/>
                <a:ea typeface="DengXian" panose="02010600030101010101" pitchFamily="2" charset="-122"/>
                <a:cs typeface="Times New Roman" panose="02020603050405020304" pitchFamily="18" charset="0"/>
              </a:rPr>
              <a:t>Target Population:</a:t>
            </a:r>
            <a:endParaRPr lang="en-US" altLang="zh-CN" sz="2400" dirty="0">
              <a:solidFill>
                <a:schemeClr val="bg1"/>
              </a:solidFill>
              <a:latin typeface="DengXian" panose="02010600030101010101" pitchFamily="2" charset="-122"/>
              <a:ea typeface="DengXian" panose="02010600030101010101" pitchFamily="2" charset="-122"/>
              <a:cs typeface="Times New Roman" panose="02020603050405020304" pitchFamily="18" charset="0"/>
            </a:endParaRPr>
          </a:p>
          <a:p>
            <a:r>
              <a:rPr lang="en-US" altLang="zh-CN" dirty="0">
                <a:solidFill>
                  <a:schemeClr val="bg1"/>
                </a:solidFill>
              </a:rPr>
              <a:t>In order to determine the target population, we did a survey.</a:t>
            </a:r>
            <a:endParaRPr lang="en-US" altLang="zh-CN" dirty="0">
              <a:solidFill>
                <a:schemeClr val="bg1"/>
              </a:solidFill>
              <a:latin typeface="DengXian" panose="02010600030101010101" pitchFamily="2" charset="-122"/>
              <a:ea typeface="DengXian" panose="02010600030101010101" pitchFamily="2" charset="-122"/>
              <a:cs typeface="Times New Roman" panose="02020603050405020304" pitchFamily="18" charset="0"/>
            </a:endParaRPr>
          </a:p>
          <a:p>
            <a:br>
              <a:rPr lang="en-US" altLang="zh-CN" dirty="0">
                <a:solidFill>
                  <a:schemeClr val="bg1"/>
                </a:solidFill>
              </a:rPr>
            </a:br>
            <a:r>
              <a:rPr lang="en-US" altLang="zh-CN" dirty="0">
                <a:solidFill>
                  <a:schemeClr val="bg1"/>
                </a:solidFill>
              </a:rPr>
              <a:t>It can be seen from the statistical data that young men under the age of 30 prefer the game of Sudoku.</a:t>
            </a:r>
            <a:endParaRPr lang="en-US" altLang="zh-CN" dirty="0">
              <a:solidFill>
                <a:schemeClr val="bg1"/>
              </a:solidFill>
            </a:endParaRPr>
          </a:p>
          <a:p>
            <a:r>
              <a:rPr lang="en-US" altLang="zh-CN" dirty="0">
                <a:solidFill>
                  <a:schemeClr val="bg1"/>
                </a:solidFill>
              </a:rPr>
              <a:t>From the third professional statistics table, we can get that the student group prefers Sudoku games.</a:t>
            </a:r>
            <a:endParaRPr lang="en-US" altLang="zh-CN" dirty="0">
              <a:solidFill>
                <a:schemeClr val="bg1"/>
              </a:solidFill>
            </a:endParaRPr>
          </a:p>
          <a:p>
            <a:r>
              <a:rPr lang="en-US" altLang="zh-CN" dirty="0">
                <a:solidFill>
                  <a:schemeClr val="bg1"/>
                </a:solidFill>
              </a:rPr>
              <a:t>Among the remaining work groups, those who work in IT and finance prefer Sudoku games.</a:t>
            </a:r>
            <a:endParaRPr lang="en-US" altLang="zh-CN" dirty="0">
              <a:solidFill>
                <a:schemeClr val="bg1"/>
              </a:solidFill>
            </a:endParaRPr>
          </a:p>
          <a:p>
            <a:r>
              <a:rPr lang="en-US" altLang="zh-CN" dirty="0">
                <a:solidFill>
                  <a:schemeClr val="bg1"/>
                </a:solidFill>
              </a:rPr>
              <a:t>People who spend time playing the game, and who know </a:t>
            </a:r>
            <a:r>
              <a:rPr lang="en-US" altLang="zh-CN" dirty="0" err="1">
                <a:solidFill>
                  <a:schemeClr val="bg1"/>
                </a:solidFill>
              </a:rPr>
              <a:t>Sodoku</a:t>
            </a:r>
            <a:r>
              <a:rPr lang="en-US" altLang="zh-CN" dirty="0">
                <a:solidFill>
                  <a:schemeClr val="bg1"/>
                </a:solidFill>
              </a:rPr>
              <a:t>, are more likely to experience it</a:t>
            </a:r>
            <a:endParaRPr lang="en-US" altLang="zh-CN" dirty="0">
              <a:solidFill>
                <a:schemeClr val="bg1"/>
              </a:solidFill>
            </a:endParaRPr>
          </a:p>
          <a:p>
            <a:endParaRPr lang="en-US" altLang="zh-CN"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5076"/>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pic>
        <p:nvPicPr>
          <p:cNvPr id="2" name="图片 1"/>
          <p:cNvPicPr>
            <a:picLocks noChangeAspect="1"/>
          </p:cNvPicPr>
          <p:nvPr/>
        </p:nvPicPr>
        <p:blipFill>
          <a:blip r:embed="rId2"/>
          <a:stretch>
            <a:fillRect/>
          </a:stretch>
        </p:blipFill>
        <p:spPr>
          <a:xfrm>
            <a:off x="6260150" y="1164440"/>
            <a:ext cx="5246052" cy="5080561"/>
          </a:xfrm>
          <a:prstGeom prst="rect">
            <a:avLst/>
          </a:prstGeom>
        </p:spPr>
      </p:pic>
      <p:sp>
        <p:nvSpPr>
          <p:cNvPr id="10" name="TextBox 13"/>
          <p:cNvSpPr txBox="1"/>
          <p:nvPr/>
        </p:nvSpPr>
        <p:spPr>
          <a:xfrm>
            <a:off x="698238" y="1164440"/>
            <a:ext cx="4931032" cy="4955203"/>
          </a:xfrm>
          <a:prstGeom prst="rect">
            <a:avLst/>
          </a:prstGeom>
          <a:solidFill>
            <a:schemeClr val="tx1">
              <a:alpha val="54000"/>
            </a:schemeClr>
          </a:solidFill>
        </p:spPr>
        <p:txBody>
          <a:bodyPr wrap="square" rtlCol="0">
            <a:spAutoFit/>
          </a:bodyPr>
          <a:lstStyle/>
          <a:p>
            <a:br>
              <a:rPr lang="en-US" altLang="zh-CN" sz="1600" dirty="0"/>
            </a:br>
            <a:r>
              <a:rPr lang="en-US" altLang="zh-CN" sz="2400" dirty="0">
                <a:solidFill>
                  <a:schemeClr val="bg1"/>
                </a:solidFill>
                <a:latin typeface="DengXian" panose="02010600030101010101" pitchFamily="2" charset="-122"/>
                <a:ea typeface="DengXian" panose="02010600030101010101" pitchFamily="2" charset="-122"/>
                <a:cs typeface="Times New Roman" panose="02020603050405020304" pitchFamily="18" charset="0"/>
              </a:rPr>
              <a:t>Target Population:</a:t>
            </a:r>
            <a:endParaRPr lang="en-US" altLang="zh-CN" sz="2400" dirty="0">
              <a:solidFill>
                <a:schemeClr val="bg1"/>
              </a:solidFill>
              <a:latin typeface="DengXian" panose="02010600030101010101" pitchFamily="2" charset="-122"/>
              <a:ea typeface="DengXian" panose="02010600030101010101" pitchFamily="2" charset="-122"/>
              <a:cs typeface="Times New Roman" panose="02020603050405020304" pitchFamily="18" charset="0"/>
            </a:endParaRPr>
          </a:p>
          <a:p>
            <a:r>
              <a:rPr lang="en-US" altLang="zh-CN" dirty="0">
                <a:solidFill>
                  <a:schemeClr val="bg1"/>
                </a:solidFill>
              </a:rPr>
              <a:t>In order to determine the target population, we did a survey.</a:t>
            </a:r>
            <a:endParaRPr lang="en-US" altLang="zh-CN" dirty="0">
              <a:solidFill>
                <a:schemeClr val="bg1"/>
              </a:solidFill>
              <a:latin typeface="DengXian" panose="02010600030101010101" pitchFamily="2" charset="-122"/>
              <a:ea typeface="DengXian" panose="02010600030101010101" pitchFamily="2" charset="-122"/>
              <a:cs typeface="Times New Roman" panose="02020603050405020304" pitchFamily="18" charset="0"/>
            </a:endParaRPr>
          </a:p>
          <a:p>
            <a:br>
              <a:rPr lang="en-US" altLang="zh-CN" dirty="0">
                <a:solidFill>
                  <a:schemeClr val="bg1"/>
                </a:solidFill>
              </a:rPr>
            </a:br>
            <a:r>
              <a:rPr lang="en-US" altLang="zh-CN" dirty="0">
                <a:solidFill>
                  <a:schemeClr val="bg1"/>
                </a:solidFill>
              </a:rPr>
              <a:t>It can be seen from the statistical data that young men under the age of 30 prefer the game of Sudoku.</a:t>
            </a:r>
            <a:endParaRPr lang="en-US" altLang="zh-CN" dirty="0">
              <a:solidFill>
                <a:schemeClr val="bg1"/>
              </a:solidFill>
            </a:endParaRPr>
          </a:p>
          <a:p>
            <a:r>
              <a:rPr lang="en-US" altLang="zh-CN" dirty="0">
                <a:solidFill>
                  <a:schemeClr val="bg1"/>
                </a:solidFill>
              </a:rPr>
              <a:t>From the third professional statistics table, we can get that the student group prefers Sudoku games.</a:t>
            </a:r>
            <a:endParaRPr lang="en-US" altLang="zh-CN" dirty="0">
              <a:solidFill>
                <a:schemeClr val="bg1"/>
              </a:solidFill>
            </a:endParaRPr>
          </a:p>
          <a:p>
            <a:r>
              <a:rPr lang="en-US" altLang="zh-CN" dirty="0">
                <a:solidFill>
                  <a:schemeClr val="bg1"/>
                </a:solidFill>
              </a:rPr>
              <a:t>Among the remaining work groups, those who work in IT and finance prefer Sudoku games.</a:t>
            </a:r>
            <a:endParaRPr lang="en-US" altLang="zh-CN" dirty="0">
              <a:solidFill>
                <a:schemeClr val="bg1"/>
              </a:solidFill>
            </a:endParaRPr>
          </a:p>
          <a:p>
            <a:r>
              <a:rPr lang="en-US" altLang="zh-CN" dirty="0">
                <a:solidFill>
                  <a:schemeClr val="bg1"/>
                </a:solidFill>
              </a:rPr>
              <a:t>People who spend time playing the game, and who know </a:t>
            </a:r>
            <a:r>
              <a:rPr lang="en-US" altLang="zh-CN" dirty="0" err="1">
                <a:solidFill>
                  <a:schemeClr val="bg1"/>
                </a:solidFill>
              </a:rPr>
              <a:t>Sodoku</a:t>
            </a:r>
            <a:r>
              <a:rPr lang="en-US" altLang="zh-CN" dirty="0">
                <a:solidFill>
                  <a:schemeClr val="bg1"/>
                </a:solidFill>
              </a:rPr>
              <a:t>, are more likely to experience it</a:t>
            </a:r>
            <a:endParaRPr lang="en-US" altLang="zh-CN" dirty="0">
              <a:solidFill>
                <a:schemeClr val="bg1"/>
              </a:solidFill>
            </a:endParaRPr>
          </a:p>
          <a:p>
            <a:endParaRPr lang="en-US" altLang="zh-C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alpha val="52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46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7" name="Rectangle 3"/>
          <p:cNvSpPr>
            <a:spLocks noChangeArrowheads="1"/>
          </p:cNvSpPr>
          <p:nvPr/>
        </p:nvSpPr>
        <p:spPr bwMode="auto">
          <a:xfrm>
            <a:off x="248919" y="1169516"/>
            <a:ext cx="11694160" cy="4880575"/>
          </a:xfrm>
          <a:prstGeom prst="rect">
            <a:avLst/>
          </a:prstGeom>
          <a:solidFill>
            <a:schemeClr val="tx1">
              <a:alpha val="56000"/>
            </a:schemeClr>
          </a:solidFill>
          <a:ln>
            <a:noFill/>
          </a:ln>
          <a:effectLst/>
        </p:spPr>
        <p:txBody>
          <a:bodyPr vert="horz" wrap="square" lIns="0" tIns="-12696" rIns="0" bIns="-12696" numCol="1" anchor="ctr" anchorCtr="0" compatLnSpc="1">
            <a:spAutoFit/>
          </a:bodyPr>
          <a:lstStyle/>
          <a:p>
            <a:pPr lvl="0" eaLnBrk="0" fontAlgn="base" hangingPunct="0">
              <a:lnSpc>
                <a:spcPct val="150000"/>
              </a:lnSpc>
              <a:spcBef>
                <a:spcPct val="0"/>
              </a:spcBef>
              <a:spcAft>
                <a:spcPct val="0"/>
              </a:spcAft>
            </a:pPr>
            <a:r>
              <a:rPr lang="en-US" altLang="zh-CN" b="1" dirty="0">
                <a:solidFill>
                  <a:schemeClr val="bg1"/>
                </a:solidFill>
              </a:rPr>
              <a:t>Target Population</a:t>
            </a:r>
            <a:r>
              <a:rPr lang="zh-CN" altLang="en-US" sz="3200" b="1" dirty="0">
                <a:solidFill>
                  <a:schemeClr val="bg1"/>
                </a:solidFill>
                <a:latin typeface="Arial Unicode MS"/>
                <a:ea typeface="inherit"/>
              </a:rPr>
              <a:t>：</a:t>
            </a:r>
            <a:br>
              <a:rPr lang="en-US" altLang="zh-CN" sz="3200" dirty="0">
                <a:solidFill>
                  <a:schemeClr val="bg1"/>
                </a:solidFill>
              </a:rPr>
            </a:br>
            <a:r>
              <a:rPr lang="en-US" altLang="zh-CN" dirty="0">
                <a:solidFill>
                  <a:schemeClr val="bg1"/>
                </a:solidFill>
              </a:rPr>
              <a:t>All ages can play Sudoku</a:t>
            </a:r>
            <a:r>
              <a:rPr lang="zh-CN" altLang="en-US" dirty="0">
                <a:solidFill>
                  <a:schemeClr val="bg1"/>
                </a:solidFill>
              </a:rPr>
              <a:t> </a:t>
            </a:r>
            <a:r>
              <a:rPr lang="en-US" altLang="zh-CN" dirty="0">
                <a:solidFill>
                  <a:schemeClr val="bg1"/>
                </a:solidFill>
              </a:rPr>
              <a:t>and choose the difficulty according to your needs.</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The student community and young people who have just entered work are more inclined to this game. Because they have more leisure time.</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For those who have a stable job, those who work in technology and economics prefer Sudoku games. Because they often deal with math problems.</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People with </a:t>
            </a:r>
            <a:r>
              <a:rPr lang="en-US" altLang="zh-CN" dirty="0" err="1">
                <a:solidFill>
                  <a:schemeClr val="bg1"/>
                </a:solidFill>
              </a:rPr>
              <a:t>sodoku</a:t>
            </a:r>
            <a:r>
              <a:rPr lang="en-US" altLang="zh-CN" dirty="0">
                <a:solidFill>
                  <a:schemeClr val="bg1"/>
                </a:solidFill>
              </a:rPr>
              <a:t> experience are more likely to experience the game because they know the rules and are interested in them.</a:t>
            </a:r>
            <a:endParaRPr lang="en-US" altLang="zh-CN" dirty="0">
              <a:solidFill>
                <a:schemeClr val="bg1"/>
              </a:solidFill>
            </a:endParaRPr>
          </a:p>
          <a:p>
            <a:pPr lvl="0" eaLnBrk="0" fontAlgn="base" hangingPunct="0">
              <a:lnSpc>
                <a:spcPct val="150000"/>
              </a:lnSpc>
              <a:spcBef>
                <a:spcPct val="0"/>
              </a:spcBef>
              <a:spcAft>
                <a:spcPct val="0"/>
              </a:spcAft>
            </a:pPr>
            <a:r>
              <a:rPr lang="en-US" altLang="zh-CN" dirty="0">
                <a:solidFill>
                  <a:schemeClr val="bg1"/>
                </a:solidFill>
              </a:rPr>
              <a:t>We also define the elderly group as our target group, because we think Sudoku game can make the elderly think more quickly</a:t>
            </a:r>
            <a:br>
              <a:rPr lang="en-US" altLang="zh-CN" sz="3200" dirty="0">
                <a:solidFill>
                  <a:schemeClr val="bg1"/>
                </a:solidFill>
              </a:rPr>
            </a:br>
            <a:r>
              <a:rPr kumimoji="0" lang="en-US" altLang="zh-CN" sz="2100" b="0" i="0" u="none" strike="noStrike" cap="none" normalizeH="0" baseline="0" dirty="0">
                <a:ln>
                  <a:noFill/>
                </a:ln>
                <a:solidFill>
                  <a:schemeClr val="bg1"/>
                </a:solidFill>
                <a:effectLst/>
                <a:latin typeface="Arial Unicode MS"/>
                <a:ea typeface="inherit"/>
              </a:rPr>
              <a:t>	</a:t>
            </a:r>
            <a:endParaRPr kumimoji="0" lang="zh-CN" altLang="zh-CN" sz="24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5000"/>
            </a:schemeClr>
          </a:solidFill>
        </p:spPr>
        <p:txBody>
          <a:bodyPr wrap="square" rtlCol="0">
            <a:spAutoFit/>
          </a:bodyPr>
          <a:lstStyle/>
          <a:p>
            <a:pPr algn="ctr"/>
            <a:r>
              <a:rPr lang="en-US" altLang="zh-CN" sz="5400" b="1" dirty="0">
                <a:solidFill>
                  <a:schemeClr val="bg1"/>
                </a:solidFill>
                <a:latin typeface="Times New Roman" panose="02020603050405020304" pitchFamily="18" charset="0"/>
                <a:cs typeface="Times New Roman" panose="02020603050405020304" pitchFamily="18" charset="0"/>
              </a:rPr>
              <a:t>SUDOKU</a:t>
            </a:r>
            <a:endParaRPr lang="en-US" altLang="zh-CN" sz="54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7" name="Rectangle 3"/>
          <p:cNvSpPr>
            <a:spLocks noChangeArrowheads="1"/>
          </p:cNvSpPr>
          <p:nvPr/>
        </p:nvSpPr>
        <p:spPr bwMode="auto">
          <a:xfrm>
            <a:off x="248919" y="1230462"/>
            <a:ext cx="11694160" cy="5005737"/>
          </a:xfrm>
          <a:prstGeom prst="rect">
            <a:avLst/>
          </a:prstGeom>
          <a:solidFill>
            <a:schemeClr val="tx1">
              <a:alpha val="54000"/>
            </a:schemeClr>
          </a:solidFill>
          <a:ln>
            <a:noFill/>
          </a:ln>
          <a:effectLst/>
        </p:spPr>
        <p:txBody>
          <a:bodyPr vert="horz" wrap="square" lIns="0" tIns="-12696" rIns="0" bIns="-12696" numCol="1" anchor="ctr" anchorCtr="0" compatLnSpc="1">
            <a:spAutoFit/>
          </a:bodyPr>
          <a:lstStyle/>
          <a:p>
            <a:pPr lvl="0" eaLnBrk="0" fontAlgn="base" hangingPunct="0">
              <a:lnSpc>
                <a:spcPct val="150000"/>
              </a:lnSpc>
              <a:spcBef>
                <a:spcPct val="0"/>
              </a:spcBef>
              <a:spcAft>
                <a:spcPct val="0"/>
              </a:spcAft>
            </a:pPr>
            <a:r>
              <a:rPr lang="en-US" altLang="zh-CN" sz="2000" b="1" dirty="0">
                <a:solidFill>
                  <a:schemeClr val="bg1"/>
                </a:solidFill>
                <a:cs typeface="Times New Roman" panose="02020603050405020304" pitchFamily="18" charset="0"/>
              </a:rPr>
              <a:t>User story:</a:t>
            </a:r>
            <a:endParaRPr lang="en-US" altLang="zh-CN" sz="2000" b="1" dirty="0">
              <a:solidFill>
                <a:schemeClr val="bg1"/>
              </a:solidFill>
              <a:cs typeface="Times New Roman" panose="02020603050405020304" pitchFamily="18" charset="0"/>
            </a:endParaRPr>
          </a:p>
          <a:p>
            <a:pPr lvl="0" eaLnBrk="0" fontAlgn="base" hangingPunct="0">
              <a:lnSpc>
                <a:spcPct val="150000"/>
              </a:lnSpc>
              <a:spcBef>
                <a:spcPct val="0"/>
              </a:spcBef>
              <a:spcAft>
                <a:spcPct val="0"/>
              </a:spcAft>
            </a:pPr>
            <a:r>
              <a:rPr lang="en-US" altLang="zh-CN" sz="2000" dirty="0">
                <a:solidFill>
                  <a:schemeClr val="bg1"/>
                </a:solidFill>
                <a:cs typeface="Times New Roman" panose="02020603050405020304" pitchFamily="18" charset="0"/>
              </a:rPr>
              <a:t>As a Sudoku player, I highly recommend this game.</a:t>
            </a:r>
            <a:r>
              <a:rPr lang="zh-CN" altLang="en-US" sz="2000" dirty="0">
                <a:solidFill>
                  <a:schemeClr val="bg1"/>
                </a:solidFill>
                <a:cs typeface="Times New Roman" panose="02020603050405020304" pitchFamily="18" charset="0"/>
              </a:rPr>
              <a:t> </a:t>
            </a:r>
            <a:r>
              <a:rPr lang="en-US" altLang="zh-CN" sz="2000" dirty="0">
                <a:solidFill>
                  <a:schemeClr val="bg1"/>
                </a:solidFill>
                <a:cs typeface="Times New Roman" panose="02020603050405020304" pitchFamily="18" charset="0"/>
              </a:rPr>
              <a:t>Because it can increase your sense of Numbers, develop intelligence, exercise your logical ability.</a:t>
            </a:r>
            <a:r>
              <a:rPr lang="zh-CN" altLang="en-US" sz="2000" dirty="0">
                <a:solidFill>
                  <a:schemeClr val="bg1"/>
                </a:solidFill>
                <a:cs typeface="Times New Roman" panose="02020603050405020304" pitchFamily="18" charset="0"/>
              </a:rPr>
              <a:t> </a:t>
            </a:r>
            <a:r>
              <a:rPr lang="en-US" altLang="zh-CN" sz="2000" dirty="0">
                <a:solidFill>
                  <a:schemeClr val="bg1"/>
                </a:solidFill>
                <a:cs typeface="Times New Roman" panose="02020603050405020304" pitchFamily="18" charset="0"/>
              </a:rPr>
              <a:t>I hope this product can have a good beginner tutorial for beginners, so it is more friendly to novices. After I have a deep understanding of this product, I hope that after I learn a simple Sudoku problem, I can freely choose the difficulty of the Sudoku problem I want to challenge and can see the time spent solving each problem. This way I can see my progress and deficiencies and get feedback.</a:t>
            </a:r>
            <a:endParaRPr lang="en-US" altLang="zh-CN" sz="2000" dirty="0">
              <a:solidFill>
                <a:schemeClr val="bg1"/>
              </a:solidFill>
              <a:cs typeface="Times New Roman" panose="02020603050405020304" pitchFamily="18" charset="0"/>
            </a:endParaRPr>
          </a:p>
          <a:p>
            <a:pPr lvl="0" eaLnBrk="0" fontAlgn="base" hangingPunct="0">
              <a:lnSpc>
                <a:spcPct val="150000"/>
              </a:lnSpc>
              <a:spcBef>
                <a:spcPct val="0"/>
              </a:spcBef>
              <a:spcAft>
                <a:spcPct val="0"/>
              </a:spcAft>
            </a:pPr>
            <a:r>
              <a:rPr lang="en-US" altLang="zh-CN" sz="2000" dirty="0">
                <a:solidFill>
                  <a:schemeClr val="bg1"/>
                </a:solidFill>
                <a:cs typeface="Times New Roman" panose="02020603050405020304" pitchFamily="18" charset="0"/>
              </a:rPr>
              <a:t>At the same time, I hope that this game will not take up too long for me, after all, this is an intellectual labor. So I hope that when I encounter difficulties, the system can give me the prompts I deserve so that I can quickly solve the current problem</a:t>
            </a:r>
            <a:br>
              <a:rPr lang="en-US" altLang="zh-CN" sz="2000" dirty="0">
                <a:solidFill>
                  <a:schemeClr val="bg1"/>
                </a:solidFill>
                <a:cs typeface="Times New Roman" panose="02020603050405020304" pitchFamily="18" charset="0"/>
              </a:rPr>
            </a:br>
            <a:r>
              <a:rPr kumimoji="0" lang="en-US" altLang="zh-CN" sz="2000" b="0" i="0" u="none" strike="noStrike" cap="none" normalizeH="0" baseline="0" dirty="0">
                <a:ln>
                  <a:noFill/>
                </a:ln>
                <a:solidFill>
                  <a:schemeClr val="bg1"/>
                </a:solidFill>
                <a:effectLst/>
                <a:ea typeface="inherit"/>
                <a:cs typeface="Times New Roman" panose="02020603050405020304" pitchFamily="18" charset="0"/>
              </a:rPr>
              <a:t>	</a:t>
            </a:r>
            <a:endParaRPr kumimoji="0" lang="zh-CN" altLang="zh-CN" sz="2000" b="0" i="0" u="none" strike="noStrike" cap="none" normalizeH="0" baseline="0" dirty="0">
              <a:ln>
                <a:noFill/>
              </a:ln>
              <a:solidFill>
                <a:schemeClr val="bg1"/>
              </a:solidFill>
              <a:effectLst/>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alpha val="52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3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282097" y="1210470"/>
            <a:ext cx="11287862" cy="4832092"/>
          </a:xfrm>
          <a:prstGeom prst="rect">
            <a:avLst/>
          </a:prstGeom>
          <a:solidFill>
            <a:schemeClr val="tx1">
              <a:alpha val="55000"/>
            </a:schemeClr>
          </a:solidFill>
        </p:spPr>
        <p:txBody>
          <a:bodyPr wrap="square" rtlCol="0">
            <a:spAutoFit/>
          </a:bodyPr>
          <a:lstStyle/>
          <a:p>
            <a:r>
              <a:rPr lang="en-US" altLang="zh-CN" sz="2800" b="1" dirty="0">
                <a:solidFill>
                  <a:schemeClr val="bg1"/>
                </a:solidFill>
                <a:latin typeface="+mn-ea"/>
              </a:rPr>
              <a:t>Typical users:</a:t>
            </a:r>
            <a:endParaRPr lang="en-US" altLang="zh-CN" sz="2800" b="1" dirty="0">
              <a:solidFill>
                <a:schemeClr val="bg1"/>
              </a:solidFill>
              <a:latin typeface="+mn-ea"/>
            </a:endParaRPr>
          </a:p>
          <a:p>
            <a:r>
              <a:rPr lang="en-US" altLang="zh-CN" sz="2800" dirty="0">
                <a:solidFill>
                  <a:schemeClr val="bg1"/>
                </a:solidFill>
                <a:latin typeface="+mn-ea"/>
                <a:cs typeface="Times New Roman" panose="02020603050405020304" pitchFamily="18" charset="0"/>
              </a:rPr>
              <a:t> </a:t>
            </a:r>
            <a:r>
              <a:rPr lang="en-US" altLang="zh-CN" sz="2800" dirty="0" err="1">
                <a:solidFill>
                  <a:schemeClr val="bg1"/>
                </a:solidFill>
                <a:latin typeface="+mn-ea"/>
                <a:cs typeface="Times New Roman" panose="02020603050405020304" pitchFamily="18" charset="0"/>
              </a:rPr>
              <a:t>Wuxu</a:t>
            </a:r>
            <a:r>
              <a:rPr lang="en-US" altLang="zh-CN" sz="2800" dirty="0">
                <a:solidFill>
                  <a:schemeClr val="bg1"/>
                </a:solidFill>
                <a:latin typeface="+mn-ea"/>
                <a:cs typeface="Times New Roman" panose="02020603050405020304" pitchFamily="18" charset="0"/>
              </a:rPr>
              <a:t> is a typical user. He is a computer major</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in</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Stevens. He spends more than two hours a day studying math and computers, and he has to earn nine credits each semester. Because of the Corona</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virus, his school was still online, he can only stay at home every day. He has two to three hours of recreation every day, apart from taking</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class</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and</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doing homework</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and doing housework. When we introduced him to sudoku, he was very interested. He said he had played the game on paper</a:t>
            </a:r>
            <a:r>
              <a:rPr lang="zh-CN" altLang="en-US" sz="2800" dirty="0">
                <a:solidFill>
                  <a:schemeClr val="bg1"/>
                </a:solidFill>
                <a:latin typeface="+mn-ea"/>
                <a:cs typeface="Times New Roman" panose="02020603050405020304" pitchFamily="18" charset="0"/>
              </a:rPr>
              <a:t> </a:t>
            </a:r>
            <a:r>
              <a:rPr lang="en-US" altLang="zh-CN" sz="2800" dirty="0">
                <a:solidFill>
                  <a:schemeClr val="bg1"/>
                </a:solidFill>
                <a:latin typeface="+mn-ea"/>
                <a:cs typeface="Times New Roman" panose="02020603050405020304" pitchFamily="18" charset="0"/>
              </a:rPr>
              <a:t>book before, and if it had a good guide, he would try it because it would exercise his logical thinking and help him improve his numeracy. And he has free time to play games every day.</a:t>
            </a:r>
            <a:endParaRPr lang="zh-CN" altLang="en-US" sz="2800"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1999" cy="6852924"/>
          </a:xfrm>
          <a:prstGeom prst="rect">
            <a:avLst/>
          </a:prstGeom>
        </p:spPr>
      </p:pic>
      <p:sp>
        <p:nvSpPr>
          <p:cNvPr id="5" name="TextBox 4"/>
          <p:cNvSpPr txBox="1"/>
          <p:nvPr/>
        </p:nvSpPr>
        <p:spPr>
          <a:xfrm>
            <a:off x="152400" y="123093"/>
            <a:ext cx="11694160" cy="923330"/>
          </a:xfrm>
          <a:prstGeom prst="rect">
            <a:avLst/>
          </a:prstGeom>
          <a:solidFill>
            <a:schemeClr val="tx1">
              <a:alpha val="55000"/>
            </a:schemeClr>
          </a:solidFill>
        </p:spPr>
        <p:txBody>
          <a:bodyPr wrap="square" rtlCol="0">
            <a:spAutoFit/>
          </a:bodyPr>
          <a:lstStyle/>
          <a:p>
            <a:pPr algn="ctr"/>
            <a:r>
              <a:rPr lang="en-US" altLang="zh-CN" sz="5400" dirty="0">
                <a:solidFill>
                  <a:schemeClr val="bg1"/>
                </a:solidFill>
                <a:latin typeface="Times New Roman" panose="02020603050405020304" pitchFamily="18" charset="0"/>
                <a:cs typeface="Times New Roman" panose="02020603050405020304" pitchFamily="18" charset="0"/>
              </a:rPr>
              <a:t>SUDOKU</a:t>
            </a:r>
            <a:endParaRPr lang="zh-CN" altLang="en-US" sz="5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095999" y="3878582"/>
            <a:ext cx="3241040" cy="1087120"/>
          </a:xfrm>
          <a:prstGeom prst="rect">
            <a:avLst/>
          </a:prstGeom>
          <a:noFill/>
        </p:spPr>
        <p:txBody>
          <a:bodyPr wrap="square" rtlCol="0">
            <a:spAutoFit/>
          </a:bodyPr>
          <a:lstStyle/>
          <a:p>
            <a:endParaRPr lang="zh-CN" altLang="en-US" dirty="0"/>
          </a:p>
        </p:txBody>
      </p:sp>
      <p:sp>
        <p:nvSpPr>
          <p:cNvPr id="14" name="TextBox 13"/>
          <p:cNvSpPr txBox="1"/>
          <p:nvPr/>
        </p:nvSpPr>
        <p:spPr>
          <a:xfrm>
            <a:off x="739298" y="1046423"/>
            <a:ext cx="10920413" cy="5262979"/>
          </a:xfrm>
          <a:prstGeom prst="rect">
            <a:avLst/>
          </a:prstGeom>
          <a:solidFill>
            <a:schemeClr val="tx1">
              <a:alpha val="57000"/>
            </a:schemeClr>
          </a:solidFill>
        </p:spPr>
        <p:txBody>
          <a:bodyPr wrap="square" rtlCol="0">
            <a:spAutoFit/>
          </a:bodyPr>
          <a:lstStyle/>
          <a:p>
            <a:r>
              <a:rPr lang="en-US" altLang="zh-CN" sz="2400" b="1" dirty="0">
                <a:solidFill>
                  <a:schemeClr val="bg1"/>
                </a:solidFill>
                <a:latin typeface="+mj-ea"/>
                <a:ea typeface="+mj-ea"/>
                <a:cs typeface="Times New Roman" panose="02020603050405020304" pitchFamily="18" charset="0"/>
              </a:rPr>
              <a:t>Typical users:</a:t>
            </a:r>
            <a:endParaRPr lang="en-US" altLang="zh-CN" sz="2400" b="1" dirty="0">
              <a:solidFill>
                <a:schemeClr val="bg1"/>
              </a:solidFill>
              <a:latin typeface="+mj-ea"/>
              <a:ea typeface="+mj-ea"/>
              <a:cs typeface="Times New Roman" panose="02020603050405020304" pitchFamily="18" charset="0"/>
            </a:endParaRPr>
          </a:p>
          <a:p>
            <a:r>
              <a:rPr lang="en-US" altLang="zh-CN" sz="2400" dirty="0" err="1">
                <a:solidFill>
                  <a:schemeClr val="bg1"/>
                </a:solidFill>
                <a:latin typeface="+mj-ea"/>
                <a:ea typeface="+mj-ea"/>
                <a:cs typeface="Times New Roman" panose="02020603050405020304" pitchFamily="18" charset="0"/>
              </a:rPr>
              <a:t>Zhaojie</a:t>
            </a:r>
            <a:r>
              <a:rPr lang="en-US" altLang="zh-CN" sz="2400" dirty="0">
                <a:solidFill>
                  <a:schemeClr val="bg1"/>
                </a:solidFill>
                <a:latin typeface="+mj-ea"/>
                <a:ea typeface="+mj-ea"/>
                <a:cs typeface="Times New Roman" panose="02020603050405020304" pitchFamily="18" charset="0"/>
              </a:rPr>
              <a:t> is a 28-year-old civil servant in China. He has to get up at 7 every morning to catch the subway, which takes him an hour on the way. In the process, he always felt very boring, sometimes he chose to read e-books, sometimes he played games. Likewise, he came home from work. His work is easy and unchallenging. He is busy on Mondays and Fridays</a:t>
            </a:r>
            <a:r>
              <a:rPr lang="zh-CN" altLang="en-US" sz="2400" dirty="0">
                <a:solidFill>
                  <a:schemeClr val="bg1"/>
                </a:solidFill>
                <a:latin typeface="+mj-ea"/>
                <a:ea typeface="+mj-ea"/>
                <a:cs typeface="Times New Roman" panose="02020603050405020304" pitchFamily="18" charset="0"/>
              </a:rPr>
              <a:t> </a:t>
            </a:r>
            <a:r>
              <a:rPr lang="en-US" altLang="zh-CN" sz="2400" dirty="0">
                <a:solidFill>
                  <a:schemeClr val="bg1"/>
                </a:solidFill>
                <a:latin typeface="+mj-ea"/>
                <a:ea typeface="+mj-ea"/>
                <a:cs typeface="Times New Roman" panose="02020603050405020304" pitchFamily="18" charset="0"/>
              </a:rPr>
              <a:t>and spends 2-3 hours a day doing nothing. He complained to us that if he worked like this day in and day out, he might get </a:t>
            </a:r>
            <a:r>
              <a:rPr lang="en-GB" altLang="zh-CN" sz="2400" dirty="0">
                <a:solidFill>
                  <a:schemeClr val="bg1"/>
                </a:solidFill>
                <a:latin typeface="+mj-ea"/>
                <a:ea typeface="+mj-ea"/>
                <a:cs typeface="Times New Roman" panose="02020603050405020304" pitchFamily="18" charset="0"/>
              </a:rPr>
              <a:t>Alzheimer's disease</a:t>
            </a:r>
            <a:r>
              <a:rPr lang="en-US" altLang="zh-CN" sz="2400" dirty="0">
                <a:solidFill>
                  <a:schemeClr val="bg1"/>
                </a:solidFill>
                <a:latin typeface="+mj-ea"/>
                <a:ea typeface="+mj-ea"/>
                <a:cs typeface="Times New Roman" panose="02020603050405020304" pitchFamily="18" charset="0"/>
              </a:rPr>
              <a:t>. When I recommended the sudoku game to him, he was very interested. He thought he could use the game to kill his boredom. He played single-player Sudoku on Nokia and Samsung phones when he was very young, but the question Banks of those games were too small, and he often does what he has already done. He wants the product to have the following features: a friendly tutorial for beginners, different difficulty modes, a large number of question Banks, a timing function, and a ranking function.</a:t>
            </a:r>
            <a:endParaRPr lang="zh-CN" altLang="en-US" sz="2400" dirty="0">
              <a:solidFill>
                <a:schemeClr val="bg1"/>
              </a:solidFill>
              <a:latin typeface="+mj-ea"/>
              <a:ea typeface="+mj-ea"/>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13085</Words>
  <Application>WPS 演示</Application>
  <PresentationFormat>宽屏</PresentationFormat>
  <Paragraphs>279</Paragraphs>
  <Slides>34</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宋体</vt:lpstr>
      <vt:lpstr>Wingdings</vt:lpstr>
      <vt:lpstr>Times New Roman</vt:lpstr>
      <vt:lpstr>Arial Unicode MS</vt:lpstr>
      <vt:lpstr>inherit</vt:lpstr>
      <vt:lpstr>DengXian</vt:lpstr>
      <vt:lpstr>Segoe Print</vt:lpstr>
      <vt:lpstr>等线</vt:lpstr>
      <vt:lpstr>微软雅黑</vt:lpstr>
      <vt:lpstr>Arial Unicode MS</vt:lpstr>
      <vt:lpstr>等线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qwe qwe</dc:creator>
  <cp:lastModifiedBy>lenovo</cp:lastModifiedBy>
  <cp:revision>55</cp:revision>
  <dcterms:created xsi:type="dcterms:W3CDTF">2020-04-24T17:32:00Z</dcterms:created>
  <dcterms:modified xsi:type="dcterms:W3CDTF">2020-05-06T15:02:10Z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